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media/image40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527" r:id="rId5"/>
    <p:sldId id="524" r:id="rId6"/>
    <p:sldId id="522" r:id="rId7"/>
    <p:sldId id="528" r:id="rId8"/>
    <p:sldId id="521" r:id="rId9"/>
    <p:sldId id="529" r:id="rId10"/>
    <p:sldId id="536" r:id="rId11"/>
    <p:sldId id="530" r:id="rId12"/>
    <p:sldId id="532" r:id="rId13"/>
    <p:sldId id="533" r:id="rId14"/>
    <p:sldId id="547" r:id="rId15"/>
    <p:sldId id="548" r:id="rId16"/>
    <p:sldId id="537" r:id="rId17"/>
    <p:sldId id="531" r:id="rId18"/>
    <p:sldId id="549" r:id="rId19"/>
    <p:sldId id="539" r:id="rId20"/>
    <p:sldId id="534" r:id="rId21"/>
    <p:sldId id="538" r:id="rId22"/>
    <p:sldId id="546" r:id="rId23"/>
    <p:sldId id="540" r:id="rId24"/>
    <p:sldId id="542" r:id="rId25"/>
    <p:sldId id="541" r:id="rId26"/>
    <p:sldId id="550" r:id="rId27"/>
    <p:sldId id="552" r:id="rId28"/>
    <p:sldId id="551" r:id="rId29"/>
    <p:sldId id="553" r:id="rId30"/>
    <p:sldId id="566" r:id="rId31"/>
    <p:sldId id="543" r:id="rId32"/>
    <p:sldId id="544" r:id="rId33"/>
    <p:sldId id="561" r:id="rId34"/>
    <p:sldId id="559" r:id="rId35"/>
    <p:sldId id="545" r:id="rId36"/>
    <p:sldId id="564" r:id="rId37"/>
    <p:sldId id="560" r:id="rId38"/>
    <p:sldId id="554" r:id="rId39"/>
    <p:sldId id="565" r:id="rId40"/>
    <p:sldId id="558" r:id="rId41"/>
    <p:sldId id="555" r:id="rId42"/>
    <p:sldId id="563" r:id="rId43"/>
    <p:sldId id="557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800"/>
    <a:srgbClr val="0A7832"/>
    <a:srgbClr val="00FF00"/>
    <a:srgbClr val="FF733C"/>
    <a:srgbClr val="FFAA00"/>
    <a:srgbClr val="FF00FF"/>
    <a:srgbClr val="E18300"/>
    <a:srgbClr val="FFDA70"/>
    <a:srgbClr val="0A7828"/>
    <a:srgbClr val="0A7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562" y="48"/>
      </p:cViewPr>
      <p:guideLst>
        <p:guide orient="horz" pos="217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1-12T17:33:47.935" idx="1">
    <p:pos x="7678" y="1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researchleap.com/impact-government-debt-economic-growth-ghana-time-series-analysis-1990-2015/" TargetMode="External"/><Relationship Id="rId1" Type="http://schemas.openxmlformats.org/officeDocument/2006/relationships/image" Target="../media/image2.jpg"/><Relationship Id="rId6" Type="http://schemas.openxmlformats.org/officeDocument/2006/relationships/hyperlink" Target="https://www.expbravo.com/3283/%E4%BB%A5%E7%82%BA%E8%87%AA%E5%B7%B1%E6%87%82%E5%BE%97ta%E8%A8%AD%E5%AE%9A%E5%97%8E-%E4%BD%A0%E6%9C%80%E5%AE%B9%E6%98%93%E5%BF%BD%E7%95%A5%E7%9A%84%E4%B8%80%E4%BB%B6%E4%BA%8B.html" TargetMode="External"/><Relationship Id="rId5" Type="http://schemas.openxmlformats.org/officeDocument/2006/relationships/image" Target="../media/image4.jpg"/><Relationship Id="rId4" Type="http://schemas.openxmlformats.org/officeDocument/2006/relationships/hyperlink" Target="https://www.unica360.com/segmentacion-clientes-dimensiones-cliente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researchleap.com/impact-government-debt-economic-growth-ghana-time-series-analysis-1990-2015/" TargetMode="External"/><Relationship Id="rId1" Type="http://schemas.openxmlformats.org/officeDocument/2006/relationships/image" Target="../media/image2.jpg"/><Relationship Id="rId6" Type="http://schemas.openxmlformats.org/officeDocument/2006/relationships/hyperlink" Target="https://www.expbravo.com/3283/%E4%BB%A5%E7%82%BA%E8%87%AA%E5%B7%B1%E6%87%82%E5%BE%97ta%E8%A8%AD%E5%AE%9A%E5%97%8E-%E4%BD%A0%E6%9C%80%E5%AE%B9%E6%98%93%E5%BF%BD%E7%95%A5%E7%9A%84%E4%B8%80%E4%BB%B6%E4%BA%8B.html" TargetMode="External"/><Relationship Id="rId5" Type="http://schemas.openxmlformats.org/officeDocument/2006/relationships/image" Target="../media/image4.jpg"/><Relationship Id="rId4" Type="http://schemas.openxmlformats.org/officeDocument/2006/relationships/hyperlink" Target="https://www.unica360.com/segmentacion-clientes-dimensiones-client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018FAE-84EC-4F1F-8347-5EF234C44FEB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F09BAA85-A929-4F79-BE35-0739F9EB3C22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/>
            <a:t>Analyze the sales data to derive insights and identify patterns</a:t>
          </a:r>
        </a:p>
      </dgm:t>
    </dgm:pt>
    <dgm:pt modelId="{92C01680-4168-4E8D-AC2D-A1996376F9F3}" type="parTrans" cxnId="{4D4FC2C7-C1C9-4A7D-99DD-4618CC9AA950}">
      <dgm:prSet/>
      <dgm:spPr/>
      <dgm:t>
        <a:bodyPr/>
        <a:lstStyle/>
        <a:p>
          <a:endParaRPr lang="en-US"/>
        </a:p>
      </dgm:t>
    </dgm:pt>
    <dgm:pt modelId="{E0421ACA-78CC-4A75-AEBB-C0DF8094F333}" type="sibTrans" cxnId="{4D4FC2C7-C1C9-4A7D-99DD-4618CC9AA950}">
      <dgm:prSet/>
      <dgm:spPr/>
      <dgm:t>
        <a:bodyPr/>
        <a:lstStyle/>
        <a:p>
          <a:endParaRPr lang="en-US"/>
        </a:p>
      </dgm:t>
    </dgm:pt>
    <dgm:pt modelId="{7DC54C05-8613-425A-9801-6345E69CBA50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/>
            <a:t>Perform RFM Analysis and Segment Customers</a:t>
          </a:r>
        </a:p>
      </dgm:t>
    </dgm:pt>
    <dgm:pt modelId="{7BCBB22E-F1B0-4F49-8490-B4724DFBB18E}" type="parTrans" cxnId="{6B6D8B6B-A4F5-4F90-96A7-B7BCC66EB233}">
      <dgm:prSet/>
      <dgm:spPr/>
      <dgm:t>
        <a:bodyPr/>
        <a:lstStyle/>
        <a:p>
          <a:endParaRPr lang="en-US"/>
        </a:p>
      </dgm:t>
    </dgm:pt>
    <dgm:pt modelId="{6FF24B81-97D5-4B7F-988B-0580E52EE1EE}" type="sibTrans" cxnId="{6B6D8B6B-A4F5-4F90-96A7-B7BCC66EB233}">
      <dgm:prSet/>
      <dgm:spPr/>
      <dgm:t>
        <a:bodyPr/>
        <a:lstStyle/>
        <a:p>
          <a:endParaRPr lang="en-US"/>
        </a:p>
      </dgm:t>
    </dgm:pt>
    <dgm:pt modelId="{B5EBD195-B9DC-4C81-92BF-7977ADAD997F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3400" dirty="0"/>
            <a:t>Develop Specific Strategies for each segment</a:t>
          </a:r>
        </a:p>
      </dgm:t>
    </dgm:pt>
    <dgm:pt modelId="{D34BADE3-2F4F-4B1C-830D-4DFFB127FF38}" type="parTrans" cxnId="{E746184C-9DB4-47C5-AD7F-58900141F285}">
      <dgm:prSet/>
      <dgm:spPr/>
      <dgm:t>
        <a:bodyPr/>
        <a:lstStyle/>
        <a:p>
          <a:endParaRPr lang="en-US"/>
        </a:p>
      </dgm:t>
    </dgm:pt>
    <dgm:pt modelId="{ABA26214-DCDB-4C91-96C2-CFCB94ECC4E9}" type="sibTrans" cxnId="{E746184C-9DB4-47C5-AD7F-58900141F285}">
      <dgm:prSet/>
      <dgm:spPr/>
      <dgm:t>
        <a:bodyPr/>
        <a:lstStyle/>
        <a:p>
          <a:endParaRPr lang="en-US"/>
        </a:p>
      </dgm:t>
    </dgm:pt>
    <dgm:pt modelId="{B68CB3A6-D6CA-452E-8696-DC30B882A59B}" type="pres">
      <dgm:prSet presAssocID="{AD018FAE-84EC-4F1F-8347-5EF234C44FEB}" presName="Name0" presStyleCnt="0">
        <dgm:presLayoutVars>
          <dgm:dir/>
          <dgm:resizeHandles val="exact"/>
        </dgm:presLayoutVars>
      </dgm:prSet>
      <dgm:spPr/>
    </dgm:pt>
    <dgm:pt modelId="{278E8F6D-E9BA-4219-857B-DAF305C0C8C0}" type="pres">
      <dgm:prSet presAssocID="{AD018FAE-84EC-4F1F-8347-5EF234C44FEB}" presName="bkgdShp" presStyleLbl="alignAccFollowNode1" presStyleIdx="0" presStyleCnt="1" custLinFactNeighborY="-6349"/>
      <dgm:spPr>
        <a:solidFill>
          <a:schemeClr val="bg1">
            <a:lumMod val="65000"/>
          </a:schemeClr>
        </a:solidFill>
      </dgm:spPr>
    </dgm:pt>
    <dgm:pt modelId="{119DA9D4-DEAA-4DDC-B935-5F8E8103541F}" type="pres">
      <dgm:prSet presAssocID="{AD018FAE-84EC-4F1F-8347-5EF234C44FEB}" presName="linComp" presStyleCnt="0"/>
      <dgm:spPr/>
    </dgm:pt>
    <dgm:pt modelId="{BCA7CA19-94C3-4527-B030-F7749A991B3F}" type="pres">
      <dgm:prSet presAssocID="{F09BAA85-A929-4F79-BE35-0739F9EB3C22}" presName="compNode" presStyleCnt="0"/>
      <dgm:spPr/>
    </dgm:pt>
    <dgm:pt modelId="{51FA3851-A6F5-46D5-A2DC-18E1906C1279}" type="pres">
      <dgm:prSet presAssocID="{F09BAA85-A929-4F79-BE35-0739F9EB3C22}" presName="node" presStyleLbl="node1" presStyleIdx="0" presStyleCnt="3">
        <dgm:presLayoutVars>
          <dgm:bulletEnabled val="1"/>
        </dgm:presLayoutVars>
      </dgm:prSet>
      <dgm:spPr/>
    </dgm:pt>
    <dgm:pt modelId="{D9A674B7-2EAA-47ED-8902-14D0588A36B8}" type="pres">
      <dgm:prSet presAssocID="{F09BAA85-A929-4F79-BE35-0739F9EB3C22}" presName="invisiNode" presStyleLbl="node1" presStyleIdx="0" presStyleCnt="3"/>
      <dgm:spPr/>
    </dgm:pt>
    <dgm:pt modelId="{04B54B9E-E5CB-45F1-AF27-DF7A296B1B88}" type="pres">
      <dgm:prSet presAssocID="{F09BAA85-A929-4F79-BE35-0739F9EB3C22}" presName="imagNode" presStyleLbl="fgImgPlace1" presStyleIdx="0" presStyleCnt="3" custLinFactNeighborX="-308"/>
      <dgm:spPr>
        <a:blipFill dpi="0" rotWithShape="1">
          <a:blip xmlns:r="http://schemas.openxmlformats.org/officeDocument/2006/relationships"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0" b="-10000"/>
          </a:stretch>
        </a:blipFill>
      </dgm:spPr>
    </dgm:pt>
    <dgm:pt modelId="{C009F5A7-E496-43A4-A431-C594F1CD20B5}" type="pres">
      <dgm:prSet presAssocID="{E0421ACA-78CC-4A75-AEBB-C0DF8094F333}" presName="sibTrans" presStyleLbl="sibTrans2D1" presStyleIdx="0" presStyleCnt="0"/>
      <dgm:spPr/>
    </dgm:pt>
    <dgm:pt modelId="{7507DFEE-B97A-4D36-8019-B63EBEE8A3C2}" type="pres">
      <dgm:prSet presAssocID="{7DC54C05-8613-425A-9801-6345E69CBA50}" presName="compNode" presStyleCnt="0"/>
      <dgm:spPr/>
    </dgm:pt>
    <dgm:pt modelId="{691E5BE4-E46D-4946-BE10-8F83D406E128}" type="pres">
      <dgm:prSet presAssocID="{7DC54C05-8613-425A-9801-6345E69CBA50}" presName="node" presStyleLbl="node1" presStyleIdx="1" presStyleCnt="3">
        <dgm:presLayoutVars>
          <dgm:bulletEnabled val="1"/>
        </dgm:presLayoutVars>
      </dgm:prSet>
      <dgm:spPr/>
    </dgm:pt>
    <dgm:pt modelId="{9E12EBB6-0D7E-44A1-89C9-85DD9667AA77}" type="pres">
      <dgm:prSet presAssocID="{7DC54C05-8613-425A-9801-6345E69CBA50}" presName="invisiNode" presStyleLbl="node1" presStyleIdx="1" presStyleCnt="3"/>
      <dgm:spPr/>
    </dgm:pt>
    <dgm:pt modelId="{7CC7C672-350B-49E3-8EA8-0E4AD4A5AB81}" type="pres">
      <dgm:prSet presAssocID="{7DC54C05-8613-425A-9801-6345E69CBA50}" presName="imagNode" presStyleLbl="fgImgPlace1" presStyleIdx="1" presStyleCnt="3"/>
      <dgm:spPr>
        <a:blipFill dpi="0" rotWithShape="1">
          <a:blip xmlns:r="http://schemas.openxmlformats.org/officeDocument/2006/relationships" r:embed="rId3">
            <a:alphaModFix amt="32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000" b="-1000"/>
          </a:stretch>
        </a:blip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F033342-C0AD-4C8B-9D41-D28481DDD0CE}" type="pres">
      <dgm:prSet presAssocID="{6FF24B81-97D5-4B7F-988B-0580E52EE1EE}" presName="sibTrans" presStyleLbl="sibTrans2D1" presStyleIdx="0" presStyleCnt="0"/>
      <dgm:spPr/>
    </dgm:pt>
    <dgm:pt modelId="{9091AB2B-8A25-4ECB-BADE-7862DD3972F1}" type="pres">
      <dgm:prSet presAssocID="{B5EBD195-B9DC-4C81-92BF-7977ADAD997F}" presName="compNode" presStyleCnt="0"/>
      <dgm:spPr/>
    </dgm:pt>
    <dgm:pt modelId="{664641E2-4C97-4ACE-B7AD-0D569E01D8AD}" type="pres">
      <dgm:prSet presAssocID="{B5EBD195-B9DC-4C81-92BF-7977ADAD997F}" presName="node" presStyleLbl="node1" presStyleIdx="2" presStyleCnt="3">
        <dgm:presLayoutVars>
          <dgm:bulletEnabled val="1"/>
        </dgm:presLayoutVars>
      </dgm:prSet>
      <dgm:spPr/>
    </dgm:pt>
    <dgm:pt modelId="{C7912DB2-F485-45FD-8B46-6FAFBA2E2FE5}" type="pres">
      <dgm:prSet presAssocID="{B5EBD195-B9DC-4C81-92BF-7977ADAD997F}" presName="invisiNode" presStyleLbl="node1" presStyleIdx="2" presStyleCnt="3"/>
      <dgm:spPr/>
    </dgm:pt>
    <dgm:pt modelId="{39C34CD1-864E-4CFD-A95E-B2480A97B40F}" type="pres">
      <dgm:prSet presAssocID="{B5EBD195-B9DC-4C81-92BF-7977ADAD997F}" presName="imagNode" presStyleLbl="fgImgPlace1" presStyleIdx="2" presStyleCnt="3"/>
      <dgm:spPr>
        <a:blipFill dpi="0" rotWithShape="1">
          <a:blip xmlns:r="http://schemas.openxmlformats.org/officeDocument/2006/relationships"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3000" b="-3000"/>
          </a:stretch>
        </a:blipFill>
        <a:ln>
          <a:solidFill>
            <a:schemeClr val="bg1"/>
          </a:solidFill>
        </a:ln>
        <a:effectLst>
          <a:outerShdw blurRad="50800" dist="38100" dir="2700000" algn="tl" rotWithShape="0">
            <a:schemeClr val="tx1">
              <a:alpha val="40000"/>
            </a:schemeClr>
          </a:outerShdw>
        </a:effectLst>
      </dgm:spPr>
    </dgm:pt>
  </dgm:ptLst>
  <dgm:cxnLst>
    <dgm:cxn modelId="{ED65530B-F9F4-46B5-8694-87FCC2856523}" type="presOf" srcId="{B5EBD195-B9DC-4C81-92BF-7977ADAD997F}" destId="{664641E2-4C97-4ACE-B7AD-0D569E01D8AD}" srcOrd="0" destOrd="0" presId="urn:microsoft.com/office/officeart/2005/8/layout/pList2"/>
    <dgm:cxn modelId="{87E92B4A-4097-4475-8E54-0F4AAC2EFEC8}" type="presOf" srcId="{F09BAA85-A929-4F79-BE35-0739F9EB3C22}" destId="{51FA3851-A6F5-46D5-A2DC-18E1906C1279}" srcOrd="0" destOrd="0" presId="urn:microsoft.com/office/officeart/2005/8/layout/pList2"/>
    <dgm:cxn modelId="{6B6D8B6B-A4F5-4F90-96A7-B7BCC66EB233}" srcId="{AD018FAE-84EC-4F1F-8347-5EF234C44FEB}" destId="{7DC54C05-8613-425A-9801-6345E69CBA50}" srcOrd="1" destOrd="0" parTransId="{7BCBB22E-F1B0-4F49-8490-B4724DFBB18E}" sibTransId="{6FF24B81-97D5-4B7F-988B-0580E52EE1EE}"/>
    <dgm:cxn modelId="{E746184C-9DB4-47C5-AD7F-58900141F285}" srcId="{AD018FAE-84EC-4F1F-8347-5EF234C44FEB}" destId="{B5EBD195-B9DC-4C81-92BF-7977ADAD997F}" srcOrd="2" destOrd="0" parTransId="{D34BADE3-2F4F-4B1C-830D-4DFFB127FF38}" sibTransId="{ABA26214-DCDB-4C91-96C2-CFCB94ECC4E9}"/>
    <dgm:cxn modelId="{ACF7E452-938C-410A-9654-00CEC8B31D00}" type="presOf" srcId="{E0421ACA-78CC-4A75-AEBB-C0DF8094F333}" destId="{C009F5A7-E496-43A4-A431-C594F1CD20B5}" srcOrd="0" destOrd="0" presId="urn:microsoft.com/office/officeart/2005/8/layout/pList2"/>
    <dgm:cxn modelId="{A3086355-C356-4FDF-9CBE-89B9F18F71C7}" type="presOf" srcId="{7DC54C05-8613-425A-9801-6345E69CBA50}" destId="{691E5BE4-E46D-4946-BE10-8F83D406E128}" srcOrd="0" destOrd="0" presId="urn:microsoft.com/office/officeart/2005/8/layout/pList2"/>
    <dgm:cxn modelId="{F16E4A5A-8CD1-444A-B226-30E321C0616A}" type="presOf" srcId="{6FF24B81-97D5-4B7F-988B-0580E52EE1EE}" destId="{DF033342-C0AD-4C8B-9D41-D28481DDD0CE}" srcOrd="0" destOrd="0" presId="urn:microsoft.com/office/officeart/2005/8/layout/pList2"/>
    <dgm:cxn modelId="{4D4FC2C7-C1C9-4A7D-99DD-4618CC9AA950}" srcId="{AD018FAE-84EC-4F1F-8347-5EF234C44FEB}" destId="{F09BAA85-A929-4F79-BE35-0739F9EB3C22}" srcOrd="0" destOrd="0" parTransId="{92C01680-4168-4E8D-AC2D-A1996376F9F3}" sibTransId="{E0421ACA-78CC-4A75-AEBB-C0DF8094F333}"/>
    <dgm:cxn modelId="{1D7E67D9-3F67-4438-ABFC-4B4448CADEC6}" type="presOf" srcId="{AD018FAE-84EC-4F1F-8347-5EF234C44FEB}" destId="{B68CB3A6-D6CA-452E-8696-DC30B882A59B}" srcOrd="0" destOrd="0" presId="urn:microsoft.com/office/officeart/2005/8/layout/pList2"/>
    <dgm:cxn modelId="{40E88DF7-D461-4D20-B7BB-08E7DA191DF7}" type="presParOf" srcId="{B68CB3A6-D6CA-452E-8696-DC30B882A59B}" destId="{278E8F6D-E9BA-4219-857B-DAF305C0C8C0}" srcOrd="0" destOrd="0" presId="urn:microsoft.com/office/officeart/2005/8/layout/pList2"/>
    <dgm:cxn modelId="{4D2A12EA-B6DD-4CCC-8C26-40B1BA93A22D}" type="presParOf" srcId="{B68CB3A6-D6CA-452E-8696-DC30B882A59B}" destId="{119DA9D4-DEAA-4DDC-B935-5F8E8103541F}" srcOrd="1" destOrd="0" presId="urn:microsoft.com/office/officeart/2005/8/layout/pList2"/>
    <dgm:cxn modelId="{0C736EBE-B22E-4C92-82E1-67E2BC65D0B6}" type="presParOf" srcId="{119DA9D4-DEAA-4DDC-B935-5F8E8103541F}" destId="{BCA7CA19-94C3-4527-B030-F7749A991B3F}" srcOrd="0" destOrd="0" presId="urn:microsoft.com/office/officeart/2005/8/layout/pList2"/>
    <dgm:cxn modelId="{65D8FD82-8509-4D16-A805-D53A8437870F}" type="presParOf" srcId="{BCA7CA19-94C3-4527-B030-F7749A991B3F}" destId="{51FA3851-A6F5-46D5-A2DC-18E1906C1279}" srcOrd="0" destOrd="0" presId="urn:microsoft.com/office/officeart/2005/8/layout/pList2"/>
    <dgm:cxn modelId="{6782A15A-CC3D-47D7-B68E-8862007BB1BA}" type="presParOf" srcId="{BCA7CA19-94C3-4527-B030-F7749A991B3F}" destId="{D9A674B7-2EAA-47ED-8902-14D0588A36B8}" srcOrd="1" destOrd="0" presId="urn:microsoft.com/office/officeart/2005/8/layout/pList2"/>
    <dgm:cxn modelId="{A36FDCAE-10B1-4F1B-8687-E08CA40B1E6C}" type="presParOf" srcId="{BCA7CA19-94C3-4527-B030-F7749A991B3F}" destId="{04B54B9E-E5CB-45F1-AF27-DF7A296B1B88}" srcOrd="2" destOrd="0" presId="urn:microsoft.com/office/officeart/2005/8/layout/pList2"/>
    <dgm:cxn modelId="{4A74BE56-492F-4BA6-A8E0-63DD0C7C06E3}" type="presParOf" srcId="{119DA9D4-DEAA-4DDC-B935-5F8E8103541F}" destId="{C009F5A7-E496-43A4-A431-C594F1CD20B5}" srcOrd="1" destOrd="0" presId="urn:microsoft.com/office/officeart/2005/8/layout/pList2"/>
    <dgm:cxn modelId="{1FCA5443-0281-4173-B9A4-ECB0EA0D57CE}" type="presParOf" srcId="{119DA9D4-DEAA-4DDC-B935-5F8E8103541F}" destId="{7507DFEE-B97A-4D36-8019-B63EBEE8A3C2}" srcOrd="2" destOrd="0" presId="urn:microsoft.com/office/officeart/2005/8/layout/pList2"/>
    <dgm:cxn modelId="{3D09B6C6-77F8-491A-A7D6-4305747146F9}" type="presParOf" srcId="{7507DFEE-B97A-4D36-8019-B63EBEE8A3C2}" destId="{691E5BE4-E46D-4946-BE10-8F83D406E128}" srcOrd="0" destOrd="0" presId="urn:microsoft.com/office/officeart/2005/8/layout/pList2"/>
    <dgm:cxn modelId="{19028959-5B69-40AC-B20F-D1B245E78B70}" type="presParOf" srcId="{7507DFEE-B97A-4D36-8019-B63EBEE8A3C2}" destId="{9E12EBB6-0D7E-44A1-89C9-85DD9667AA77}" srcOrd="1" destOrd="0" presId="urn:microsoft.com/office/officeart/2005/8/layout/pList2"/>
    <dgm:cxn modelId="{8B0E89BD-6040-4CA1-B71D-A144F8DEB78B}" type="presParOf" srcId="{7507DFEE-B97A-4D36-8019-B63EBEE8A3C2}" destId="{7CC7C672-350B-49E3-8EA8-0E4AD4A5AB81}" srcOrd="2" destOrd="0" presId="urn:microsoft.com/office/officeart/2005/8/layout/pList2"/>
    <dgm:cxn modelId="{6EA808F6-ED1D-4E68-85F7-F400B8FD3A4C}" type="presParOf" srcId="{119DA9D4-DEAA-4DDC-B935-5F8E8103541F}" destId="{DF033342-C0AD-4C8B-9D41-D28481DDD0CE}" srcOrd="3" destOrd="0" presId="urn:microsoft.com/office/officeart/2005/8/layout/pList2"/>
    <dgm:cxn modelId="{69F971EA-7FD6-47B8-B608-A33DFCFD66BD}" type="presParOf" srcId="{119DA9D4-DEAA-4DDC-B935-5F8E8103541F}" destId="{9091AB2B-8A25-4ECB-BADE-7862DD3972F1}" srcOrd="4" destOrd="0" presId="urn:microsoft.com/office/officeart/2005/8/layout/pList2"/>
    <dgm:cxn modelId="{6C329920-3B43-48F5-9B1E-40337A9000DE}" type="presParOf" srcId="{9091AB2B-8A25-4ECB-BADE-7862DD3972F1}" destId="{664641E2-4C97-4ACE-B7AD-0D569E01D8AD}" srcOrd="0" destOrd="0" presId="urn:microsoft.com/office/officeart/2005/8/layout/pList2"/>
    <dgm:cxn modelId="{6A11F6F1-FFFF-45D4-BF9C-A1A61659782E}" type="presParOf" srcId="{9091AB2B-8A25-4ECB-BADE-7862DD3972F1}" destId="{C7912DB2-F485-45FD-8B46-6FAFBA2E2FE5}" srcOrd="1" destOrd="0" presId="urn:microsoft.com/office/officeart/2005/8/layout/pList2"/>
    <dgm:cxn modelId="{A303148E-0729-4E81-A95C-98B870F3231C}" type="presParOf" srcId="{9091AB2B-8A25-4ECB-BADE-7862DD3972F1}" destId="{39C34CD1-864E-4CFD-A95E-B2480A97B40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E8F6D-E9BA-4219-857B-DAF305C0C8C0}">
      <dsp:nvSpPr>
        <dsp:cNvPr id="0" name=""/>
        <dsp:cNvSpPr/>
      </dsp:nvSpPr>
      <dsp:spPr>
        <a:xfrm>
          <a:off x="0" y="0"/>
          <a:ext cx="10744199" cy="240030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B54B9E-E5CB-45F1-AF27-DF7A296B1B88}">
      <dsp:nvSpPr>
        <dsp:cNvPr id="0" name=""/>
        <dsp:cNvSpPr/>
      </dsp:nvSpPr>
      <dsp:spPr>
        <a:xfrm>
          <a:off x="312605" y="320040"/>
          <a:ext cx="3156108" cy="1760220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0" b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FA3851-A6F5-46D5-A2DC-18E1906C1279}">
      <dsp:nvSpPr>
        <dsp:cNvPr id="0" name=""/>
        <dsp:cNvSpPr/>
      </dsp:nvSpPr>
      <dsp:spPr>
        <a:xfrm rot="10800000">
          <a:off x="322325" y="2400299"/>
          <a:ext cx="3156108" cy="2933700"/>
        </a:xfrm>
        <a:prstGeom prst="round2SameRect">
          <a:avLst>
            <a:gd name="adj1" fmla="val 10500"/>
            <a:gd name="adj2" fmla="val 0"/>
          </a:avLst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Analyze the sales data to derive insights and identify patterns</a:t>
          </a:r>
        </a:p>
      </dsp:txBody>
      <dsp:txXfrm rot="10800000">
        <a:off x="412546" y="2400299"/>
        <a:ext cx="2975666" cy="2843479"/>
      </dsp:txXfrm>
    </dsp:sp>
    <dsp:sp modelId="{7CC7C672-350B-49E3-8EA8-0E4AD4A5AB81}">
      <dsp:nvSpPr>
        <dsp:cNvPr id="0" name=""/>
        <dsp:cNvSpPr/>
      </dsp:nvSpPr>
      <dsp:spPr>
        <a:xfrm>
          <a:off x="3794045" y="320040"/>
          <a:ext cx="3156108" cy="1760220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alphaModFix amt="32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000" b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E5BE4-E46D-4946-BE10-8F83D406E128}">
      <dsp:nvSpPr>
        <dsp:cNvPr id="0" name=""/>
        <dsp:cNvSpPr/>
      </dsp:nvSpPr>
      <dsp:spPr>
        <a:xfrm rot="10800000">
          <a:off x="3794045" y="2400299"/>
          <a:ext cx="3156108" cy="2933700"/>
        </a:xfrm>
        <a:prstGeom prst="round2SameRect">
          <a:avLst>
            <a:gd name="adj1" fmla="val 10500"/>
            <a:gd name="adj2" fmla="val 0"/>
          </a:avLst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Perform RFM Analysis and Segment Customers</a:t>
          </a:r>
        </a:p>
      </dsp:txBody>
      <dsp:txXfrm rot="10800000">
        <a:off x="3884266" y="2400299"/>
        <a:ext cx="2975666" cy="2843479"/>
      </dsp:txXfrm>
    </dsp:sp>
    <dsp:sp modelId="{39C34CD1-864E-4CFD-A95E-B2480A97B40F}">
      <dsp:nvSpPr>
        <dsp:cNvPr id="0" name=""/>
        <dsp:cNvSpPr/>
      </dsp:nvSpPr>
      <dsp:spPr>
        <a:xfrm>
          <a:off x="7265764" y="320040"/>
          <a:ext cx="3156108" cy="1760220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schemeClr val="tx1"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641E2-4C97-4ACE-B7AD-0D569E01D8AD}">
      <dsp:nvSpPr>
        <dsp:cNvPr id="0" name=""/>
        <dsp:cNvSpPr/>
      </dsp:nvSpPr>
      <dsp:spPr>
        <a:xfrm rot="10800000">
          <a:off x="7265764" y="2400299"/>
          <a:ext cx="3156108" cy="2933700"/>
        </a:xfrm>
        <a:prstGeom prst="round2SameRect">
          <a:avLst>
            <a:gd name="adj1" fmla="val 10500"/>
            <a:gd name="adj2" fmla="val 0"/>
          </a:avLst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Develop Specific Strategies for each segment</a:t>
          </a:r>
        </a:p>
      </dsp:txBody>
      <dsp:txXfrm rot="10800000">
        <a:off x="7355985" y="2400299"/>
        <a:ext cx="2975666" cy="28434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CCF8C4-AE8F-43DE-9602-D1B2A7B6E4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A1263-B86C-4FD3-A66B-54EAA711AE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426BD-E17F-4764-AD4B-233F514BBAC8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A9750-17D9-4C3D-AA6D-43C607E379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8F409-AD41-42D9-AB40-8EEFFE5136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DAF53-FBBA-4F17-B20E-53978F21E7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155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BD400-178C-4E46-8B1C-98070CB60EB4}" type="datetimeFigureOut">
              <a:rPr lang="en-US" smtClean="0"/>
              <a:pPr/>
              <a:t>1/14/2024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4800" y="6096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CC8D5-6D68-A443-97C0-91AE597713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5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38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677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9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1905000"/>
            <a:ext cx="10360501" cy="2079624"/>
          </a:xfrm>
        </p:spPr>
        <p:txBody>
          <a:bodyPr>
            <a:noAutofit/>
          </a:bodyPr>
          <a:lstStyle>
            <a:lvl1pPr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4" y="4038600"/>
            <a:ext cx="10363198" cy="762000"/>
          </a:xfrm>
        </p:spPr>
        <p:txBody>
          <a:bodyPr/>
          <a:lstStyle>
            <a:lvl1pPr marL="0" indent="0" algn="ctr">
              <a:buNone/>
              <a:defRPr>
                <a:solidFill>
                  <a:srgbClr val="70A0D7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28600"/>
            <a:ext cx="10969943" cy="94456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447800"/>
            <a:ext cx="10969943" cy="46482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05046" y="6264275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None/>
        <a:defRPr sz="5400" kern="1200">
          <a:solidFill>
            <a:srgbClr val="0C4B92"/>
          </a:solidFill>
          <a:latin typeface="Arial"/>
          <a:ea typeface="+mj-ea"/>
          <a:cs typeface="Arial"/>
        </a:defRPr>
      </a:lvl1pPr>
    </p:titleStyle>
    <p:bodyStyle>
      <a:lvl1pPr marL="457120" indent="-457120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4300" kern="1200">
          <a:solidFill>
            <a:srgbClr val="70A0D7"/>
          </a:solidFill>
          <a:latin typeface="Arial"/>
          <a:ea typeface="+mn-ea"/>
          <a:cs typeface="Arial"/>
        </a:defRPr>
      </a:lvl1pPr>
      <a:lvl2pPr marL="990427" indent="-380933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sz="3700" kern="1200">
          <a:solidFill>
            <a:srgbClr val="70A0D7"/>
          </a:solidFill>
          <a:latin typeface="Arial"/>
          <a:ea typeface="+mn-ea"/>
          <a:cs typeface="Arial"/>
        </a:defRPr>
      </a:lvl2pPr>
      <a:lvl3pPr marL="1523733" indent="-304747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3200" kern="1200">
          <a:solidFill>
            <a:srgbClr val="70A0D7"/>
          </a:solidFill>
          <a:latin typeface="Arial"/>
          <a:ea typeface="+mn-ea"/>
          <a:cs typeface="Arial"/>
        </a:defRPr>
      </a:lvl3pPr>
      <a:lvl4pPr marL="2133227" indent="-304747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sz="2700" kern="1200">
          <a:solidFill>
            <a:srgbClr val="70A0D7"/>
          </a:solidFill>
          <a:latin typeface="Arial"/>
          <a:ea typeface="+mn-ea"/>
          <a:cs typeface="Arial"/>
        </a:defRPr>
      </a:lvl4pPr>
      <a:lvl5pPr marL="2742720" indent="-304747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»"/>
        <a:defRPr sz="2700" kern="1200">
          <a:solidFill>
            <a:srgbClr val="70A0D7"/>
          </a:solidFill>
          <a:latin typeface="Arial"/>
          <a:ea typeface="+mn-ea"/>
          <a:cs typeface="Arial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231130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impact-government-debt-economic-growth-ghana-time-series-analysis-1990-2015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ice.io/rfm-analysis-for-customer-segmentation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tuaries.digital/2019/12/10/what-is-a-good-customer-outcome/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friends-trust-friendship-together-1026522/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quepedia.com/articles/customer-churn.html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ovenderpelainternet.net.br/2016/10/queda-de-trafego-de-loja-virtual-recuperar-visitas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impact-government-debt-economic-growth-ghana-time-series-analysis-1990-2015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impact-government-debt-economic-growth-ghana-time-series-analysis-1990-2015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346741-DFE8-4E50-9CF4-B0BC9982C2F4}"/>
              </a:ext>
            </a:extLst>
          </p:cNvPr>
          <p:cNvSpPr/>
          <p:nvPr/>
        </p:nvSpPr>
        <p:spPr>
          <a:xfrm>
            <a:off x="2360612" y="1524000"/>
            <a:ext cx="71628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AUTO SALES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2A4E40-4F65-4E68-BEA8-90A5302E2394}"/>
              </a:ext>
            </a:extLst>
          </p:cNvPr>
          <p:cNvSpPr/>
          <p:nvPr/>
        </p:nvSpPr>
        <p:spPr>
          <a:xfrm>
            <a:off x="2055812" y="5181600"/>
            <a:ext cx="84266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RFM Analysis and 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27117-A352-42ED-BCAA-7BA974ADBE9D}"/>
              </a:ext>
            </a:extLst>
          </p:cNvPr>
          <p:cNvSpPr txBox="1"/>
          <p:nvPr/>
        </p:nvSpPr>
        <p:spPr>
          <a:xfrm>
            <a:off x="9294812" y="60198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VIDYA V</a:t>
            </a:r>
          </a:p>
          <a:p>
            <a:r>
              <a:rPr lang="en-US" dirty="0"/>
              <a:t>PGPDSBA.O.2023 B</a:t>
            </a:r>
          </a:p>
        </p:txBody>
      </p:sp>
    </p:spTree>
    <p:extLst>
      <p:ext uri="{BB962C8B-B14F-4D97-AF65-F5344CB8AC3E}">
        <p14:creationId xmlns:p14="http://schemas.microsoft.com/office/powerpoint/2010/main" val="4271639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CB241-7CCF-4525-B886-F3184C7F3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2"/>
          <a:stretch/>
        </p:blipFill>
        <p:spPr>
          <a:xfrm>
            <a:off x="-1" y="893"/>
            <a:ext cx="12188825" cy="6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08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205F14-08C7-4CE2-9C1D-F5CB5191F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55"/>
          <a:stretch/>
        </p:blipFill>
        <p:spPr>
          <a:xfrm>
            <a:off x="-1" y="893"/>
            <a:ext cx="12188825" cy="6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38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6CB341-3113-4C87-B9BB-E36AE7DD8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4" b="3322"/>
          <a:stretch/>
        </p:blipFill>
        <p:spPr>
          <a:xfrm>
            <a:off x="-1" y="0"/>
            <a:ext cx="1218882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55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FEBFC1-0E3E-4207-B8CA-EAB0702B8661}"/>
              </a:ext>
            </a:extLst>
          </p:cNvPr>
          <p:cNvSpPr/>
          <p:nvPr/>
        </p:nvSpPr>
        <p:spPr>
          <a:xfrm>
            <a:off x="4418012" y="2362200"/>
            <a:ext cx="5715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tx2">
                    <a:lumMod val="75000"/>
                  </a:schemeClr>
                </a:solidFill>
                <a:effectLst/>
              </a:rPr>
              <a:t>MULTIVARIATE ANALYSIS</a:t>
            </a:r>
          </a:p>
        </p:txBody>
      </p:sp>
    </p:spTree>
    <p:extLst>
      <p:ext uri="{BB962C8B-B14F-4D97-AF65-F5344CB8AC3E}">
        <p14:creationId xmlns:p14="http://schemas.microsoft.com/office/powerpoint/2010/main" val="1311659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5B803-1E70-4651-8C79-DC3903D76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2"/>
          <a:stretch/>
        </p:blipFill>
        <p:spPr>
          <a:xfrm>
            <a:off x="-1" y="893"/>
            <a:ext cx="12188825" cy="6857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825DD9-4C93-4887-8DCB-54F4B310D886}"/>
              </a:ext>
            </a:extLst>
          </p:cNvPr>
          <p:cNvSpPr txBox="1"/>
          <p:nvPr/>
        </p:nvSpPr>
        <p:spPr>
          <a:xfrm>
            <a:off x="2513012" y="1307068"/>
            <a:ext cx="228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USA is the country with the highest sales and number of orders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CCD6D-63F3-4335-BFF7-7653D4C2C9AD}"/>
              </a:ext>
            </a:extLst>
          </p:cNvPr>
          <p:cNvSpPr txBox="1"/>
          <p:nvPr/>
        </p:nvSpPr>
        <p:spPr>
          <a:xfrm>
            <a:off x="9998074" y="1852137"/>
            <a:ext cx="17351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Spain is the city with the highest sales and number of orders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3DC63D6-D402-4AC4-A218-2FFEF700815D}"/>
              </a:ext>
            </a:extLst>
          </p:cNvPr>
          <p:cNvCxnSpPr>
            <a:cxnSpLocks/>
          </p:cNvCxnSpPr>
          <p:nvPr/>
        </p:nvCxnSpPr>
        <p:spPr>
          <a:xfrm flipV="1">
            <a:off x="684212" y="1828800"/>
            <a:ext cx="1828800" cy="15240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5A63F30-3A44-47C7-AC8F-EC8B8A9630F1}"/>
              </a:ext>
            </a:extLst>
          </p:cNvPr>
          <p:cNvCxnSpPr>
            <a:cxnSpLocks/>
          </p:cNvCxnSpPr>
          <p:nvPr/>
        </p:nvCxnSpPr>
        <p:spPr>
          <a:xfrm flipV="1">
            <a:off x="8837612" y="2221469"/>
            <a:ext cx="1143000" cy="97893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E00CF2-D30B-4A5A-AD32-B1688E7AA8AE}"/>
              </a:ext>
            </a:extLst>
          </p:cNvPr>
          <p:cNvGrpSpPr/>
          <p:nvPr/>
        </p:nvGrpSpPr>
        <p:grpSpPr>
          <a:xfrm>
            <a:off x="0" y="0"/>
            <a:ext cx="12188825" cy="6857107"/>
            <a:chOff x="17461" y="0"/>
            <a:chExt cx="12188825" cy="685710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AFDD0C6-F80D-4F15-B884-9E96797F4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432"/>
            <a:stretch/>
          </p:blipFill>
          <p:spPr>
            <a:xfrm>
              <a:off x="17461" y="0"/>
              <a:ext cx="12188825" cy="68571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4A15AB-1517-4677-BFE3-AD2F51CCC683}"/>
                </a:ext>
              </a:extLst>
            </p:cNvPr>
            <p:cNvSpPr txBox="1"/>
            <p:nvPr/>
          </p:nvSpPr>
          <p:spPr>
            <a:xfrm>
              <a:off x="2530474" y="1306175"/>
              <a:ext cx="2286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USA is the country with the highest sales and number of orders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F2728E-046E-4C4B-A382-BDC1274BE246}"/>
                </a:ext>
              </a:extLst>
            </p:cNvPr>
            <p:cNvSpPr txBox="1"/>
            <p:nvPr/>
          </p:nvSpPr>
          <p:spPr>
            <a:xfrm>
              <a:off x="10015536" y="1851244"/>
              <a:ext cx="17351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Spain is the city with the highest sales and number of orders</a:t>
              </a: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E22B0277-9DF8-4765-9A6E-5D0A3D999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674" y="1827907"/>
              <a:ext cx="1828800" cy="152400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BA21F2C9-284F-46A1-8A99-A566042EB3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5074" y="2220576"/>
              <a:ext cx="1143000" cy="978933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9823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9693-5E9F-4932-ACE9-8C55D9C9B0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1"/>
          <a:stretch/>
        </p:blipFill>
        <p:spPr>
          <a:xfrm>
            <a:off x="-1" y="893"/>
            <a:ext cx="12188825" cy="678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70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A5FBF3-E17D-44D0-8F91-766D5D19C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2"/>
          <a:stretch/>
        </p:blipFill>
        <p:spPr>
          <a:xfrm>
            <a:off x="-1" y="893"/>
            <a:ext cx="12188825" cy="6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36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09FEC-E982-428F-B798-58F128EE5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1"/>
          <a:stretch/>
        </p:blipFill>
        <p:spPr>
          <a:xfrm>
            <a:off x="-1" y="893"/>
            <a:ext cx="12188825" cy="678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49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68744-0816-4A04-8B6C-04CCADD40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1"/>
          <a:stretch/>
        </p:blipFill>
        <p:spPr>
          <a:xfrm>
            <a:off x="-1" y="893"/>
            <a:ext cx="12188825" cy="6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32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1C38-139C-4F8C-B177-D41A74F4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1524000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algn="l"/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EDA OBSERVATIONS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9DC087-5E16-45CB-ABAE-58ED95ED0659}"/>
              </a:ext>
            </a:extLst>
          </p:cNvPr>
          <p:cNvSpPr txBox="1"/>
          <p:nvPr/>
        </p:nvSpPr>
        <p:spPr>
          <a:xfrm>
            <a:off x="227012" y="2362200"/>
            <a:ext cx="1173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USA is the country where most of the orders come from and is also the country with the highest sales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Madrid is the city with most number of orders and highest sales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There is no observable trend in the number of orders or the sales over the given period of 29 months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Euro Shopping Channel, Mini Gifts Distributors Ltd are two best customers with the highest number of orders and highest total sales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top 10 customers contribute to approximately 30% of total orders and total sales</a:t>
            </a:r>
          </a:p>
        </p:txBody>
      </p:sp>
    </p:spTree>
    <p:extLst>
      <p:ext uri="{BB962C8B-B14F-4D97-AF65-F5344CB8AC3E}">
        <p14:creationId xmlns:p14="http://schemas.microsoft.com/office/powerpoint/2010/main" val="327131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A07E96-6F46-414D-A5E0-2E5D5233E78B}"/>
              </a:ext>
            </a:extLst>
          </p:cNvPr>
          <p:cNvSpPr/>
          <p:nvPr/>
        </p:nvSpPr>
        <p:spPr>
          <a:xfrm>
            <a:off x="512507" y="76200"/>
            <a:ext cx="26718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002060"/>
                </a:solidFill>
              </a:rPr>
              <a:t>AGENDA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57EFBA7A-B820-4BC2-A24D-8758709DBB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4637452"/>
              </p:ext>
            </p:extLst>
          </p:nvPr>
        </p:nvGraphicFramePr>
        <p:xfrm>
          <a:off x="722312" y="1219200"/>
          <a:ext cx="10744199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533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BCD386-CDA9-4211-AF2D-1D6984954271}"/>
              </a:ext>
            </a:extLst>
          </p:cNvPr>
          <p:cNvSpPr/>
          <p:nvPr/>
        </p:nvSpPr>
        <p:spPr>
          <a:xfrm>
            <a:off x="4265612" y="3048000"/>
            <a:ext cx="43712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tx2">
                    <a:lumMod val="75000"/>
                  </a:schemeClr>
                </a:solidFill>
                <a:effectLst/>
              </a:rPr>
              <a:t>RFM ANALYSIS</a:t>
            </a:r>
          </a:p>
        </p:txBody>
      </p:sp>
    </p:spTree>
    <p:extLst>
      <p:ext uri="{BB962C8B-B14F-4D97-AF65-F5344CB8AC3E}">
        <p14:creationId xmlns:p14="http://schemas.microsoft.com/office/powerpoint/2010/main" val="4489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33CC9C-D89D-41D0-9EA3-2ACD77729CDE}"/>
              </a:ext>
            </a:extLst>
          </p:cNvPr>
          <p:cNvSpPr/>
          <p:nvPr/>
        </p:nvSpPr>
        <p:spPr>
          <a:xfrm>
            <a:off x="0" y="0"/>
            <a:ext cx="12188825" cy="1600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800" b="1" dirty="0">
                <a:ln/>
                <a:solidFill>
                  <a:schemeClr val="bg1"/>
                </a:solidFill>
              </a:rPr>
              <a:t>RFM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81C43-33FE-47F7-A7C6-B15AA313D020}"/>
              </a:ext>
            </a:extLst>
          </p:cNvPr>
          <p:cNvSpPr txBox="1"/>
          <p:nvPr/>
        </p:nvSpPr>
        <p:spPr>
          <a:xfrm>
            <a:off x="0" y="1981200"/>
            <a:ext cx="120380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Technique used to identify three metrics- Recency, Frequency and Monetary values of each customer using their transactions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Objective: Customer Segmentation and development of specific marketing strategies to the target segments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Recency: Measure of how recently the purchase was made. Helps determine the engagement and responsiveness of customers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Frequency: Measure of how frequent the purchases are. Helps determine the loyalty of customers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Monetary: Measure of the sales bought in by the customers. Helps determine the monetary value of customers</a:t>
            </a:r>
          </a:p>
        </p:txBody>
      </p:sp>
    </p:spTree>
    <p:extLst>
      <p:ext uri="{BB962C8B-B14F-4D97-AF65-F5344CB8AC3E}">
        <p14:creationId xmlns:p14="http://schemas.microsoft.com/office/powerpoint/2010/main" val="2684121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DF60E-2823-4CE5-9BB3-899E628E2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" t="2145"/>
          <a:stretch/>
        </p:blipFill>
        <p:spPr>
          <a:xfrm>
            <a:off x="316294" y="2362200"/>
            <a:ext cx="11556236" cy="3809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90B173-0143-44DE-A223-AEAFBA6C0D4B}"/>
              </a:ext>
            </a:extLst>
          </p:cNvPr>
          <p:cNvSpPr/>
          <p:nvPr/>
        </p:nvSpPr>
        <p:spPr>
          <a:xfrm>
            <a:off x="0" y="0"/>
            <a:ext cx="12188825" cy="1600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800" b="1" dirty="0">
                <a:ln/>
                <a:solidFill>
                  <a:schemeClr val="bg1"/>
                </a:solidFill>
              </a:rPr>
              <a:t>KNIME WORKFLOW</a:t>
            </a:r>
          </a:p>
        </p:txBody>
      </p:sp>
    </p:spTree>
    <p:extLst>
      <p:ext uri="{BB962C8B-B14F-4D97-AF65-F5344CB8AC3E}">
        <p14:creationId xmlns:p14="http://schemas.microsoft.com/office/powerpoint/2010/main" val="3787387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90B173-0143-44DE-A223-AEAFBA6C0D4B}"/>
              </a:ext>
            </a:extLst>
          </p:cNvPr>
          <p:cNvSpPr/>
          <p:nvPr/>
        </p:nvSpPr>
        <p:spPr>
          <a:xfrm>
            <a:off x="0" y="0"/>
            <a:ext cx="12188825" cy="1600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800" b="1" dirty="0">
                <a:ln/>
                <a:solidFill>
                  <a:schemeClr val="bg1"/>
                </a:solidFill>
              </a:rPr>
              <a:t>METHOD OF DETERMINING RFM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9E953-D68C-48B2-A28E-99130B43141E}"/>
              </a:ext>
            </a:extLst>
          </p:cNvPr>
          <p:cNvSpPr txBox="1"/>
          <p:nvPr/>
        </p:nvSpPr>
        <p:spPr>
          <a:xfrm>
            <a:off x="-1588" y="2057400"/>
            <a:ext cx="120380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Recency: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Determine the date difference of each transaction from a reference date- 01-07-2020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 the minimum date difference after grouping by customer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Frequency: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Group by customer name and count the number of orders.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This is the total number of orders by the customer in 29 months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Monetary: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Group by customer name and compute the sum of sales for all the orders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This is the total sales for the company from the customer</a:t>
            </a:r>
          </a:p>
        </p:txBody>
      </p:sp>
    </p:spTree>
    <p:extLst>
      <p:ext uri="{BB962C8B-B14F-4D97-AF65-F5344CB8AC3E}">
        <p14:creationId xmlns:p14="http://schemas.microsoft.com/office/powerpoint/2010/main" val="1534409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90B173-0143-44DE-A223-AEAFBA6C0D4B}"/>
              </a:ext>
            </a:extLst>
          </p:cNvPr>
          <p:cNvSpPr/>
          <p:nvPr/>
        </p:nvSpPr>
        <p:spPr>
          <a:xfrm>
            <a:off x="0" y="0"/>
            <a:ext cx="12188825" cy="1600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800" b="1" dirty="0">
                <a:ln/>
                <a:solidFill>
                  <a:schemeClr val="bg1"/>
                </a:solidFill>
              </a:rPr>
              <a:t>SEGMENTATION AFTER RFM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9E953-D68C-48B2-A28E-99130B43141E}"/>
              </a:ext>
            </a:extLst>
          </p:cNvPr>
          <p:cNvSpPr txBox="1"/>
          <p:nvPr/>
        </p:nvSpPr>
        <p:spPr>
          <a:xfrm>
            <a:off x="0" y="1676400"/>
            <a:ext cx="120380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After computing the RFM metrics, a scoring system was developed using the auto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binner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Each customer was assigned a bin for recency, frequency and monetary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key for the assignment of bins for frequency and monetary columns is as follows: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Bin 1- 0-25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percentile of column values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Bin 2- 25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-50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percentile of column values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Bin 3- 50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-75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percentile of column values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Bin 4- 75-100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percentile of column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key for the assignment of bins for recency column is as follows: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Bin 4- 0-25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percentile of column values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Bin 3- 25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-50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percentile of column values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Bin 2- 50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-75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percentile of column values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Bin 1- 75-100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percentile of column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952393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80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90B173-0143-44DE-A223-AEAFBA6C0D4B}"/>
              </a:ext>
            </a:extLst>
          </p:cNvPr>
          <p:cNvSpPr/>
          <p:nvPr/>
        </p:nvSpPr>
        <p:spPr>
          <a:xfrm>
            <a:off x="0" y="0"/>
            <a:ext cx="12188825" cy="1600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800" b="1" dirty="0">
                <a:ln/>
                <a:solidFill>
                  <a:schemeClr val="bg1"/>
                </a:solidFill>
              </a:rPr>
              <a:t>SEGMENTATION AFTER RFM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9E953-D68C-48B2-A28E-99130B43141E}"/>
              </a:ext>
            </a:extLst>
          </p:cNvPr>
          <p:cNvSpPr txBox="1"/>
          <p:nvPr/>
        </p:nvSpPr>
        <p:spPr>
          <a:xfrm>
            <a:off x="0" y="1676400"/>
            <a:ext cx="120380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That is for all these columns, the worst values would be given the lowest bin and the nest values would be assigned the highest bin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After this, an RFM score column was computed by concatenating the bins assigned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This score had values 111,112,113,114,121,122,123,124,…..444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Based on these scores, the customers were segmented into four categories: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Best Customers- RFM scores =&gt; [444]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Loyal Customers- RFM scores =&gt; [144,244,343,344,443,444]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Customers on the verge of churning- RFM scores =&gt;[112,122,123,133,144]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Lost Customers- RFM scores =&gt;[111]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That is,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Best customers are those who have ordered recently, frequently and have contributed highly to the sales volume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230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90B173-0143-44DE-A223-AEAFBA6C0D4B}"/>
              </a:ext>
            </a:extLst>
          </p:cNvPr>
          <p:cNvSpPr/>
          <p:nvPr/>
        </p:nvSpPr>
        <p:spPr>
          <a:xfrm>
            <a:off x="0" y="0"/>
            <a:ext cx="12188825" cy="1600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800" b="1" dirty="0">
                <a:ln/>
                <a:solidFill>
                  <a:schemeClr val="bg1"/>
                </a:solidFill>
              </a:rPr>
              <a:t>SEGMENTATION AFTER RFM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9E953-D68C-48B2-A28E-99130B43141E}"/>
              </a:ext>
            </a:extLst>
          </p:cNvPr>
          <p:cNvSpPr txBox="1"/>
          <p:nvPr/>
        </p:nvSpPr>
        <p:spPr>
          <a:xfrm>
            <a:off x="75406" y="2209800"/>
            <a:ext cx="120380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That is,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Best customers are those who have ordered recently, frequently and have contributed highly to the sales volume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Loyal customers have high frequency of orders, even if it does not have a high monetary score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Customers who have the lowest recency score are on the verge of churning, even if they have high frequency and monetary scores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Lost customers have the highest days since last order, have a low frequency and monetary scores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938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5AE3BA-3091-4F12-B952-C28A94645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0" b="4432"/>
          <a:stretch/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55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8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7A1EC8-F3F3-4A70-B877-C0A364C28803}"/>
              </a:ext>
            </a:extLst>
          </p:cNvPr>
          <p:cNvSpPr/>
          <p:nvPr/>
        </p:nvSpPr>
        <p:spPr>
          <a:xfrm>
            <a:off x="6073774" y="4953000"/>
            <a:ext cx="53104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tx2">
                    <a:lumMod val="75000"/>
                  </a:schemeClr>
                </a:solidFill>
                <a:effectLst/>
              </a:rPr>
              <a:t>BEST CUSTOMERS</a:t>
            </a:r>
          </a:p>
        </p:txBody>
      </p:sp>
    </p:spTree>
    <p:extLst>
      <p:ext uri="{BB962C8B-B14F-4D97-AF65-F5344CB8AC3E}">
        <p14:creationId xmlns:p14="http://schemas.microsoft.com/office/powerpoint/2010/main" val="3840291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08251D-1CEF-4F6B-8F5C-DEAEBFFA2C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5"/>
          <a:stretch/>
        </p:blipFill>
        <p:spPr>
          <a:xfrm>
            <a:off x="-1" y="892"/>
            <a:ext cx="12188825" cy="678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68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</a:t>
            </a:r>
          </a:p>
        </p:txBody>
      </p:sp>
      <p:sp>
        <p:nvSpPr>
          <p:cNvPr id="89" name="Rectangle 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2701" y="-12701"/>
            <a:ext cx="12201525" cy="130651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7" name="Rectangle 70"/>
          <p:cNvSpPr>
            <a:spLocks noChangeArrowheads="1"/>
          </p:cNvSpPr>
          <p:nvPr/>
        </p:nvSpPr>
        <p:spPr bwMode="auto">
          <a:xfrm>
            <a:off x="10172495" y="1437910"/>
            <a:ext cx="164194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>
              <a:lnSpc>
                <a:spcPct val="85000"/>
              </a:lnSpc>
              <a:spcBef>
                <a:spcPts val="200"/>
              </a:spcBef>
            </a:pPr>
            <a:r>
              <a:rPr lang="en-US" sz="3600" b="1" dirty="0">
                <a:solidFill>
                  <a:srgbClr val="CE5200"/>
                </a:solidFill>
                <a:latin typeface="Arial"/>
                <a:cs typeface="Arial"/>
              </a:rPr>
              <a:t>92.5%</a:t>
            </a:r>
          </a:p>
          <a:p>
            <a:pPr>
              <a:lnSpc>
                <a:spcPct val="85000"/>
              </a:lnSpc>
              <a:spcBef>
                <a:spcPts val="200"/>
              </a:spcBef>
            </a:pPr>
            <a:r>
              <a:rPr lang="en-US" sz="1600" dirty="0">
                <a:solidFill>
                  <a:srgbClr val="FF733C"/>
                </a:solidFill>
                <a:latin typeface="Arial"/>
                <a:cs typeface="Arial"/>
              </a:rPr>
              <a:t>Shipped Orders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636C28-5364-4666-B878-84983751B2DF}"/>
              </a:ext>
            </a:extLst>
          </p:cNvPr>
          <p:cNvGrpSpPr/>
          <p:nvPr/>
        </p:nvGrpSpPr>
        <p:grpSpPr>
          <a:xfrm>
            <a:off x="374388" y="1332991"/>
            <a:ext cx="11298715" cy="5219880"/>
            <a:chOff x="374388" y="1332991"/>
            <a:chExt cx="11298715" cy="5219880"/>
          </a:xfrm>
        </p:grpSpPr>
        <p:sp>
          <p:nvSpPr>
            <p:cNvPr id="206" name="Rectangle 70"/>
            <p:cNvSpPr>
              <a:spLocks noChangeArrowheads="1"/>
            </p:cNvSpPr>
            <p:nvPr/>
          </p:nvSpPr>
          <p:spPr bwMode="auto">
            <a:xfrm>
              <a:off x="9768103" y="5486071"/>
              <a:ext cx="1905000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18288" rIns="27432" bIns="18288"/>
            <a:lstStyle/>
            <a:p>
              <a:pPr>
                <a:lnSpc>
                  <a:spcPct val="85000"/>
                </a:lnSpc>
                <a:spcBef>
                  <a:spcPts val="200"/>
                </a:spcBef>
              </a:pPr>
              <a:r>
                <a:rPr lang="en-US" sz="3600" b="1" dirty="0">
                  <a:solidFill>
                    <a:srgbClr val="00FF00"/>
                  </a:solidFill>
                  <a:latin typeface="Arial"/>
                  <a:cs typeface="Arial"/>
                </a:rPr>
                <a:t>$9.76 M</a:t>
              </a:r>
            </a:p>
            <a:p>
              <a:pPr>
                <a:lnSpc>
                  <a:spcPct val="85000"/>
                </a:lnSpc>
                <a:spcBef>
                  <a:spcPts val="200"/>
                </a:spcBef>
              </a:pPr>
              <a:r>
                <a:rPr lang="en-US" sz="1600" dirty="0">
                  <a:solidFill>
                    <a:srgbClr val="00FF00"/>
                  </a:solidFill>
                  <a:latin typeface="Arial"/>
                  <a:cs typeface="Arial"/>
                </a:rPr>
                <a:t>Total Sales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1C2ADA2-81C3-4232-9A0E-9EF17A0EE153}"/>
                </a:ext>
              </a:extLst>
            </p:cNvPr>
            <p:cNvGrpSpPr/>
            <p:nvPr/>
          </p:nvGrpSpPr>
          <p:grpSpPr>
            <a:xfrm>
              <a:off x="374388" y="1332991"/>
              <a:ext cx="10977824" cy="4301738"/>
              <a:chOff x="374388" y="1332991"/>
              <a:chExt cx="10977824" cy="4301738"/>
            </a:xfrm>
          </p:grpSpPr>
          <p:sp>
            <p:nvSpPr>
              <p:cNvPr id="213" name="Rectangle 70"/>
              <p:cNvSpPr>
                <a:spLocks noChangeArrowheads="1"/>
              </p:cNvSpPr>
              <p:nvPr/>
            </p:nvSpPr>
            <p:spPr bwMode="auto">
              <a:xfrm>
                <a:off x="374388" y="1332991"/>
                <a:ext cx="1265521" cy="83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tIns="18288" rIns="27432" bIns="18288"/>
              <a:lstStyle/>
              <a:p>
                <a:pPr algn="r"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3600" b="1" dirty="0">
                    <a:solidFill>
                      <a:srgbClr val="7030A0"/>
                    </a:solidFill>
                    <a:latin typeface="Arial"/>
                    <a:cs typeface="Arial"/>
                  </a:rPr>
                  <a:t>2747</a:t>
                </a:r>
              </a:p>
              <a:p>
                <a:pPr algn="r"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1600" dirty="0">
                    <a:solidFill>
                      <a:srgbClr val="7030A0"/>
                    </a:solidFill>
                    <a:latin typeface="Arial"/>
                    <a:cs typeface="Arial"/>
                  </a:rPr>
                  <a:t>Orders</a:t>
                </a:r>
                <a:r>
                  <a:rPr lang="en-US" sz="1200" dirty="0">
                    <a:solidFill>
                      <a:srgbClr val="6C6C6C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  <p:sp>
            <p:nvSpPr>
              <p:cNvPr id="212" name="Rectangle 70"/>
              <p:cNvSpPr>
                <a:spLocks noChangeArrowheads="1"/>
              </p:cNvSpPr>
              <p:nvPr/>
            </p:nvSpPr>
            <p:spPr bwMode="auto">
              <a:xfrm>
                <a:off x="1670516" y="4472064"/>
                <a:ext cx="1193708" cy="83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tIns="18288" rIns="27432" bIns="18288"/>
              <a:lstStyle/>
              <a:p>
                <a:pPr algn="r"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3600" b="1" dirty="0">
                    <a:solidFill>
                      <a:srgbClr val="0070C0"/>
                    </a:solidFill>
                    <a:latin typeface="Arial"/>
                    <a:cs typeface="Arial"/>
                  </a:rPr>
                  <a:t>19</a:t>
                </a:r>
              </a:p>
              <a:p>
                <a:pPr algn="r"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1600" dirty="0">
                    <a:solidFill>
                      <a:srgbClr val="0070C0"/>
                    </a:solidFill>
                    <a:latin typeface="Arial"/>
                    <a:cs typeface="Arial"/>
                  </a:rPr>
                  <a:t>Countries </a:t>
                </a:r>
              </a:p>
            </p:txBody>
          </p:sp>
          <p:sp>
            <p:nvSpPr>
              <p:cNvPr id="211" name="Rectangle 70"/>
              <p:cNvSpPr>
                <a:spLocks noChangeArrowheads="1"/>
              </p:cNvSpPr>
              <p:nvPr/>
            </p:nvSpPr>
            <p:spPr bwMode="auto">
              <a:xfrm>
                <a:off x="4019850" y="1352406"/>
                <a:ext cx="1066800" cy="7140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tIns="18288" rIns="27432" bIns="18288"/>
              <a:lstStyle/>
              <a:p>
                <a:pPr algn="r"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3600" b="1" dirty="0">
                    <a:solidFill>
                      <a:srgbClr val="00B0F0"/>
                    </a:solidFill>
                    <a:latin typeface="Arial"/>
                    <a:cs typeface="Arial"/>
                  </a:rPr>
                  <a:t>71</a:t>
                </a:r>
              </a:p>
              <a:p>
                <a:pPr algn="r"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1600" dirty="0">
                    <a:solidFill>
                      <a:srgbClr val="00B0F0"/>
                    </a:solidFill>
                    <a:latin typeface="Arial"/>
                    <a:cs typeface="Arial"/>
                  </a:rPr>
                  <a:t>Cities </a:t>
                </a:r>
              </a:p>
            </p:txBody>
          </p:sp>
          <p:sp>
            <p:nvSpPr>
              <p:cNvPr id="210" name="Rectangle 70"/>
              <p:cNvSpPr>
                <a:spLocks noChangeArrowheads="1"/>
              </p:cNvSpPr>
              <p:nvPr/>
            </p:nvSpPr>
            <p:spPr bwMode="auto">
              <a:xfrm>
                <a:off x="3962870" y="3992756"/>
                <a:ext cx="1224910" cy="83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tIns="18288" rIns="27432" bIns="18288"/>
              <a:lstStyle/>
              <a:p>
                <a:pPr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3600" b="1" dirty="0">
                    <a:solidFill>
                      <a:srgbClr val="459D49"/>
                    </a:solidFill>
                    <a:latin typeface="Arial"/>
                    <a:cs typeface="Arial"/>
                  </a:rPr>
                  <a:t>89</a:t>
                </a:r>
                <a:endParaRPr lang="en-US" sz="1600" dirty="0">
                  <a:solidFill>
                    <a:srgbClr val="459D49"/>
                  </a:solidFill>
                  <a:latin typeface="Arial"/>
                  <a:cs typeface="Arial"/>
                </a:endParaRPr>
              </a:p>
              <a:p>
                <a:pPr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1600" dirty="0">
                    <a:solidFill>
                      <a:srgbClr val="459D49"/>
                    </a:solidFill>
                    <a:latin typeface="Arial"/>
                    <a:cs typeface="Arial"/>
                  </a:rPr>
                  <a:t>Customers</a:t>
                </a:r>
              </a:p>
            </p:txBody>
          </p:sp>
          <p:sp>
            <p:nvSpPr>
              <p:cNvPr id="209" name="Rectangle 70"/>
              <p:cNvSpPr>
                <a:spLocks noChangeArrowheads="1"/>
              </p:cNvSpPr>
              <p:nvPr/>
            </p:nvSpPr>
            <p:spPr bwMode="auto">
              <a:xfrm>
                <a:off x="5787207" y="3280031"/>
                <a:ext cx="971391" cy="10602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tIns="18288" rIns="27432" bIns="18288"/>
              <a:lstStyle/>
              <a:p>
                <a:pPr algn="r"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3600" b="1" dirty="0">
                    <a:solidFill>
                      <a:srgbClr val="DBC700"/>
                    </a:solidFill>
                    <a:latin typeface="Arial"/>
                    <a:cs typeface="Arial"/>
                  </a:rPr>
                  <a:t>7</a:t>
                </a:r>
              </a:p>
              <a:p>
                <a:pPr algn="r"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1600" dirty="0">
                    <a:solidFill>
                      <a:srgbClr val="FFC800"/>
                    </a:solidFill>
                    <a:latin typeface="Arial"/>
                    <a:cs typeface="Arial"/>
                  </a:rPr>
                  <a:t>Product Lines</a:t>
                </a:r>
                <a:r>
                  <a:rPr lang="en-US" sz="1200" dirty="0">
                    <a:solidFill>
                      <a:srgbClr val="FFC8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  <p:sp>
            <p:nvSpPr>
              <p:cNvPr id="208" name="Rectangle 70"/>
              <p:cNvSpPr>
                <a:spLocks noChangeArrowheads="1"/>
              </p:cNvSpPr>
              <p:nvPr/>
            </p:nvSpPr>
            <p:spPr bwMode="auto">
              <a:xfrm>
                <a:off x="7432590" y="4716891"/>
                <a:ext cx="1413997" cy="83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tIns="18288" rIns="27432" bIns="18288"/>
              <a:lstStyle/>
              <a:p>
                <a:pPr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3200" b="1" dirty="0">
                    <a:solidFill>
                      <a:srgbClr val="FF00FF"/>
                    </a:solidFill>
                    <a:latin typeface="Arial"/>
                    <a:cs typeface="Arial"/>
                  </a:rPr>
                  <a:t>96,428</a:t>
                </a:r>
              </a:p>
              <a:p>
                <a:pPr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1600" dirty="0">
                    <a:solidFill>
                      <a:srgbClr val="FF00FF"/>
                    </a:solidFill>
                    <a:latin typeface="Arial"/>
                    <a:cs typeface="Arial"/>
                  </a:rPr>
                  <a:t>Total quantity</a:t>
                </a:r>
              </a:p>
            </p:txBody>
          </p:sp>
          <p:grpSp>
            <p:nvGrpSpPr>
              <p:cNvPr id="148" name="Group 14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 rot="16200000">
                <a:off x="4100889" y="-1616593"/>
                <a:ext cx="3921085" cy="10581560"/>
                <a:chOff x="1981200" y="1524000"/>
                <a:chExt cx="2766476" cy="7024808"/>
              </a:xfrm>
              <a:effectLst>
                <a:outerShdw blurRad="222250" dir="2700000" algn="tl" rotWithShape="0">
                  <a:srgbClr val="000000">
                    <a:alpha val="43000"/>
                  </a:srgbClr>
                </a:outerShdw>
              </a:effectLst>
            </p:grpSpPr>
            <p:sp>
              <p:nvSpPr>
                <p:cNvPr id="149" name="Oval 148"/>
                <p:cNvSpPr/>
                <p:nvPr/>
              </p:nvSpPr>
              <p:spPr>
                <a:xfrm>
                  <a:off x="2797049" y="5737110"/>
                  <a:ext cx="966050" cy="966048"/>
                </a:xfrm>
                <a:prstGeom prst="ellipse">
                  <a:avLst/>
                </a:prstGeom>
                <a:solidFill>
                  <a:srgbClr val="FF00FF"/>
                </a:solidFill>
                <a:ln w="889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2215894" y="7335440"/>
                  <a:ext cx="1213370" cy="1213368"/>
                </a:xfrm>
                <a:prstGeom prst="ellipse">
                  <a:avLst/>
                </a:prstGeom>
                <a:solidFill>
                  <a:srgbClr val="00FF00"/>
                </a:solidFill>
                <a:ln w="889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3589507" y="6648634"/>
                  <a:ext cx="1158169" cy="1158167"/>
                </a:xfrm>
                <a:prstGeom prst="ellipse">
                  <a:avLst/>
                </a:prstGeom>
                <a:solidFill>
                  <a:srgbClr val="FF733C"/>
                </a:solidFill>
                <a:ln w="889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3695170" y="1524000"/>
                  <a:ext cx="695612" cy="695610"/>
                </a:xfrm>
                <a:prstGeom prst="ellipse">
                  <a:avLst/>
                </a:prstGeom>
                <a:solidFill>
                  <a:srgbClr val="7030A0"/>
                </a:solidFill>
                <a:ln w="889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3008363" y="2290053"/>
                  <a:ext cx="792471" cy="792469"/>
                </a:xfrm>
                <a:prstGeom prst="ellipse">
                  <a:avLst/>
                </a:prstGeom>
                <a:solidFill>
                  <a:srgbClr val="0070C0"/>
                </a:solidFill>
                <a:ln w="889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981200" y="4717245"/>
                  <a:ext cx="912138" cy="912137"/>
                </a:xfrm>
                <a:prstGeom prst="ellipse">
                  <a:avLst/>
                </a:prstGeom>
                <a:solidFill>
                  <a:srgbClr val="FFC000"/>
                </a:solidFill>
                <a:ln w="889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3800833" y="3056107"/>
                  <a:ext cx="864661" cy="864659"/>
                </a:xfrm>
                <a:prstGeom prst="ellipse">
                  <a:avLst/>
                </a:prstGeom>
                <a:solidFill>
                  <a:srgbClr val="00B0F0"/>
                </a:solidFill>
                <a:ln w="889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3008363" y="4059901"/>
                  <a:ext cx="864661" cy="864659"/>
                </a:xfrm>
                <a:prstGeom prst="ellipse">
                  <a:avLst/>
                </a:prstGeom>
                <a:solidFill>
                  <a:srgbClr val="92D050">
                    <a:alpha val="41000"/>
                  </a:srgbClr>
                </a:solidFill>
                <a:ln w="889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7" name="Group 156"/>
                <p:cNvGrpSpPr/>
                <p:nvPr/>
              </p:nvGrpSpPr>
              <p:grpSpPr>
                <a:xfrm rot="19922543">
                  <a:off x="3381373" y="7455467"/>
                  <a:ext cx="300653" cy="254939"/>
                  <a:chOff x="1548696" y="4168388"/>
                  <a:chExt cx="300653" cy="254939"/>
                </a:xfrm>
              </p:grpSpPr>
              <p:cxnSp>
                <p:nvCxnSpPr>
                  <p:cNvPr id="176" name="Straight Connector 175"/>
                  <p:cNvCxnSpPr/>
                  <p:nvPr/>
                </p:nvCxnSpPr>
                <p:spPr>
                  <a:xfrm rot="1677457" flipV="1">
                    <a:off x="1548696" y="4206006"/>
                    <a:ext cx="287669" cy="158905"/>
                  </a:xfrm>
                  <a:prstGeom prst="line">
                    <a:avLst/>
                  </a:prstGeom>
                  <a:noFill/>
                  <a:ln w="292100" cap="flat" cmpd="sng" algn="ctr">
                    <a:solidFill>
                      <a:srgbClr val="FFFF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AutoShape 110"/>
                  <p:cNvSpPr>
                    <a:spLocks noChangeArrowheads="1"/>
                  </p:cNvSpPr>
                  <p:nvPr/>
                </p:nvSpPr>
                <p:spPr bwMode="auto">
                  <a:xfrm rot="10776071">
                    <a:off x="1581538" y="4168388"/>
                    <a:ext cx="267811" cy="254939"/>
                  </a:xfrm>
                  <a:prstGeom prst="rightArrow">
                    <a:avLst>
                      <a:gd name="adj1" fmla="val 55843"/>
                      <a:gd name="adj2" fmla="val 34934"/>
                    </a:avLst>
                  </a:prstGeom>
                  <a:gradFill flip="none" rotWithShape="1">
                    <a:gsLst>
                      <a:gs pos="0">
                        <a:srgbClr val="FFFFFF">
                          <a:alpha val="0"/>
                        </a:srgbClr>
                      </a:gs>
                      <a:gs pos="100000">
                        <a:srgbClr val="A5A5A5"/>
                      </a:gs>
                    </a:gsLst>
                    <a:lin ang="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58" name="Group 157"/>
                <p:cNvGrpSpPr/>
                <p:nvPr/>
              </p:nvGrpSpPr>
              <p:grpSpPr>
                <a:xfrm rot="13699014">
                  <a:off x="3548571" y="6542620"/>
                  <a:ext cx="252851" cy="254939"/>
                  <a:chOff x="1547952" y="4168266"/>
                  <a:chExt cx="252851" cy="254939"/>
                </a:xfrm>
              </p:grpSpPr>
              <p:cxnSp>
                <p:nvCxnSpPr>
                  <p:cNvPr id="174" name="Straight Connector 173"/>
                  <p:cNvCxnSpPr>
                    <a:cxnSpLocks/>
                    <a:endCxn id="149" idx="5"/>
                  </p:cNvCxnSpPr>
                  <p:nvPr/>
                </p:nvCxnSpPr>
                <p:spPr>
                  <a:xfrm rot="13300986" flipH="1">
                    <a:off x="1547952" y="4235067"/>
                    <a:ext cx="223269" cy="146326"/>
                  </a:xfrm>
                  <a:prstGeom prst="line">
                    <a:avLst/>
                  </a:prstGeom>
                  <a:noFill/>
                  <a:ln w="292100" cap="flat" cmpd="sng" algn="ctr">
                    <a:solidFill>
                      <a:srgbClr val="FFFF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5" name="AutoShape 110"/>
                  <p:cNvSpPr>
                    <a:spLocks noChangeArrowheads="1"/>
                  </p:cNvSpPr>
                  <p:nvPr/>
                </p:nvSpPr>
                <p:spPr bwMode="auto">
                  <a:xfrm rot="10816131">
                    <a:off x="1581539" y="4168266"/>
                    <a:ext cx="219264" cy="254939"/>
                  </a:xfrm>
                  <a:prstGeom prst="rightArrow">
                    <a:avLst>
                      <a:gd name="adj1" fmla="val 55843"/>
                      <a:gd name="adj2" fmla="val 34934"/>
                    </a:avLst>
                  </a:prstGeom>
                  <a:gradFill flip="none" rotWithShape="1">
                    <a:gsLst>
                      <a:gs pos="0">
                        <a:srgbClr val="FFFFFF">
                          <a:alpha val="0"/>
                        </a:srgbClr>
                      </a:gs>
                      <a:gs pos="100000">
                        <a:srgbClr val="A5A5A5"/>
                      </a:gs>
                    </a:gsLst>
                    <a:lin ang="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 rot="13699014">
                  <a:off x="2660197" y="5525774"/>
                  <a:ext cx="378501" cy="306117"/>
                  <a:chOff x="1470882" y="4146931"/>
                  <a:chExt cx="378501" cy="306117"/>
                </a:xfrm>
              </p:grpSpPr>
              <p:cxnSp>
                <p:nvCxnSpPr>
                  <p:cNvPr id="172" name="Straight Connector 171"/>
                  <p:cNvCxnSpPr>
                    <a:cxnSpLocks/>
                  </p:cNvCxnSpPr>
                  <p:nvPr/>
                </p:nvCxnSpPr>
                <p:spPr>
                  <a:xfrm rot="13300986" flipH="1">
                    <a:off x="1508564" y="4146931"/>
                    <a:ext cx="286563" cy="306117"/>
                  </a:xfrm>
                  <a:prstGeom prst="line">
                    <a:avLst/>
                  </a:prstGeom>
                  <a:noFill/>
                  <a:ln w="292100" cap="flat" cmpd="sng" algn="ctr">
                    <a:solidFill>
                      <a:srgbClr val="FFFF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3" name="AutoShape 110"/>
                  <p:cNvSpPr>
                    <a:spLocks noChangeArrowheads="1"/>
                  </p:cNvSpPr>
                  <p:nvPr/>
                </p:nvSpPr>
                <p:spPr bwMode="auto">
                  <a:xfrm rot="10920849">
                    <a:off x="1470882" y="4166320"/>
                    <a:ext cx="378501" cy="254939"/>
                  </a:xfrm>
                  <a:prstGeom prst="rightArrow">
                    <a:avLst>
                      <a:gd name="adj1" fmla="val 55843"/>
                      <a:gd name="adj2" fmla="val 34934"/>
                    </a:avLst>
                  </a:prstGeom>
                  <a:gradFill flip="none" rotWithShape="1">
                    <a:gsLst>
                      <a:gs pos="0">
                        <a:srgbClr val="FFFFFF">
                          <a:alpha val="0"/>
                        </a:srgbClr>
                      </a:gs>
                      <a:gs pos="100000">
                        <a:srgbClr val="A5A5A5"/>
                      </a:gs>
                    </a:gsLst>
                    <a:lin ang="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60" name="Group 159"/>
                <p:cNvGrpSpPr/>
                <p:nvPr/>
              </p:nvGrpSpPr>
              <p:grpSpPr>
                <a:xfrm rot="19562082">
                  <a:off x="2788706" y="4720733"/>
                  <a:ext cx="300653" cy="254939"/>
                  <a:chOff x="1548696" y="4168387"/>
                  <a:chExt cx="300653" cy="254939"/>
                </a:xfrm>
              </p:grpSpPr>
              <p:cxnSp>
                <p:nvCxnSpPr>
                  <p:cNvPr id="170" name="Straight Connector 169"/>
                  <p:cNvCxnSpPr/>
                  <p:nvPr/>
                </p:nvCxnSpPr>
                <p:spPr>
                  <a:xfrm rot="1677457" flipV="1">
                    <a:off x="1548696" y="4206006"/>
                    <a:ext cx="287669" cy="158905"/>
                  </a:xfrm>
                  <a:prstGeom prst="line">
                    <a:avLst/>
                  </a:prstGeom>
                  <a:noFill/>
                  <a:ln w="292100" cap="flat" cmpd="sng" algn="ctr">
                    <a:solidFill>
                      <a:srgbClr val="FFFF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1" name="AutoShape 110"/>
                  <p:cNvSpPr>
                    <a:spLocks noChangeArrowheads="1"/>
                  </p:cNvSpPr>
                  <p:nvPr/>
                </p:nvSpPr>
                <p:spPr bwMode="auto">
                  <a:xfrm rot="10766713">
                    <a:off x="1581538" y="4168387"/>
                    <a:ext cx="267811" cy="254939"/>
                  </a:xfrm>
                  <a:prstGeom prst="rightArrow">
                    <a:avLst>
                      <a:gd name="adj1" fmla="val 55843"/>
                      <a:gd name="adj2" fmla="val 34934"/>
                    </a:avLst>
                  </a:prstGeom>
                  <a:gradFill flip="none" rotWithShape="1">
                    <a:gsLst>
                      <a:gs pos="0">
                        <a:srgbClr val="FFFFFF">
                          <a:alpha val="0"/>
                        </a:srgbClr>
                      </a:gs>
                      <a:gs pos="100000">
                        <a:srgbClr val="A5A5A5"/>
                      </a:gs>
                    </a:gsLst>
                    <a:lin ang="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61" name="Group 160"/>
                <p:cNvGrpSpPr/>
                <p:nvPr/>
              </p:nvGrpSpPr>
              <p:grpSpPr>
                <a:xfrm rot="18448659">
                  <a:off x="3685888" y="3859456"/>
                  <a:ext cx="321553" cy="260746"/>
                  <a:chOff x="1572290" y="4162580"/>
                  <a:chExt cx="321553" cy="260746"/>
                </a:xfrm>
              </p:grpSpPr>
              <p:cxnSp>
                <p:nvCxnSpPr>
                  <p:cNvPr id="168" name="Straight Connector 167"/>
                  <p:cNvCxnSpPr/>
                  <p:nvPr/>
                </p:nvCxnSpPr>
                <p:spPr>
                  <a:xfrm rot="3124413" flipV="1">
                    <a:off x="1606144" y="4128726"/>
                    <a:ext cx="253845" cy="321553"/>
                  </a:xfrm>
                  <a:prstGeom prst="line">
                    <a:avLst/>
                  </a:prstGeom>
                  <a:noFill/>
                  <a:ln w="292100" cap="flat" cmpd="sng" algn="ctr">
                    <a:solidFill>
                      <a:srgbClr val="FFFF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9" name="AutoShape 110"/>
                  <p:cNvSpPr>
                    <a:spLocks noChangeArrowheads="1"/>
                  </p:cNvSpPr>
                  <p:nvPr/>
                </p:nvSpPr>
                <p:spPr bwMode="auto">
                  <a:xfrm rot="10952191">
                    <a:off x="1581538" y="4168387"/>
                    <a:ext cx="267811" cy="254939"/>
                  </a:xfrm>
                  <a:prstGeom prst="rightArrow">
                    <a:avLst>
                      <a:gd name="adj1" fmla="val 55843"/>
                      <a:gd name="adj2" fmla="val 34934"/>
                    </a:avLst>
                  </a:prstGeom>
                  <a:gradFill flip="none" rotWithShape="1">
                    <a:gsLst>
                      <a:gs pos="0">
                        <a:srgbClr val="FFFFFF">
                          <a:alpha val="0"/>
                        </a:srgbClr>
                      </a:gs>
                      <a:gs pos="100000">
                        <a:srgbClr val="A5A5A5"/>
                      </a:gs>
                    </a:gsLst>
                    <a:lin ang="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62" name="Group 161"/>
                <p:cNvGrpSpPr/>
                <p:nvPr/>
              </p:nvGrpSpPr>
              <p:grpSpPr>
                <a:xfrm rot="13506062">
                  <a:off x="3635371" y="2934269"/>
                  <a:ext cx="300653" cy="254939"/>
                  <a:chOff x="1548696" y="4168387"/>
                  <a:chExt cx="300653" cy="254939"/>
                </a:xfrm>
              </p:grpSpPr>
              <p:cxnSp>
                <p:nvCxnSpPr>
                  <p:cNvPr id="166" name="Straight Connector 165"/>
                  <p:cNvCxnSpPr/>
                  <p:nvPr/>
                </p:nvCxnSpPr>
                <p:spPr>
                  <a:xfrm rot="1677457" flipV="1">
                    <a:off x="1548696" y="4206006"/>
                    <a:ext cx="287669" cy="158905"/>
                  </a:xfrm>
                  <a:prstGeom prst="line">
                    <a:avLst/>
                  </a:prstGeom>
                  <a:noFill/>
                  <a:ln w="292100" cap="flat" cmpd="sng" algn="ctr">
                    <a:solidFill>
                      <a:srgbClr val="FFFF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7" name="AutoShape 110"/>
                  <p:cNvSpPr>
                    <a:spLocks noChangeArrowheads="1"/>
                  </p:cNvSpPr>
                  <p:nvPr/>
                </p:nvSpPr>
                <p:spPr bwMode="auto">
                  <a:xfrm rot="10793938">
                    <a:off x="1581538" y="4168387"/>
                    <a:ext cx="267811" cy="254939"/>
                  </a:xfrm>
                  <a:prstGeom prst="rightArrow">
                    <a:avLst>
                      <a:gd name="adj1" fmla="val 55843"/>
                      <a:gd name="adj2" fmla="val 34934"/>
                    </a:avLst>
                  </a:prstGeom>
                  <a:gradFill flip="none" rotWithShape="1">
                    <a:gsLst>
                      <a:gs pos="0">
                        <a:srgbClr val="FFFFFF">
                          <a:alpha val="0"/>
                        </a:srgbClr>
                      </a:gs>
                      <a:gs pos="100000">
                        <a:srgbClr val="A5A5A5"/>
                      </a:gs>
                    </a:gsLst>
                    <a:lin ang="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63" name="Group 162"/>
                <p:cNvGrpSpPr/>
                <p:nvPr/>
              </p:nvGrpSpPr>
              <p:grpSpPr>
                <a:xfrm rot="18455992">
                  <a:off x="3593039" y="2129933"/>
                  <a:ext cx="300653" cy="254939"/>
                  <a:chOff x="1548696" y="4168387"/>
                  <a:chExt cx="300653" cy="254939"/>
                </a:xfrm>
              </p:grpSpPr>
              <p:cxnSp>
                <p:nvCxnSpPr>
                  <p:cNvPr id="164" name="Straight Connector 163"/>
                  <p:cNvCxnSpPr/>
                  <p:nvPr/>
                </p:nvCxnSpPr>
                <p:spPr>
                  <a:xfrm rot="1677457" flipV="1">
                    <a:off x="1548696" y="4206006"/>
                    <a:ext cx="287669" cy="158905"/>
                  </a:xfrm>
                  <a:prstGeom prst="line">
                    <a:avLst/>
                  </a:prstGeom>
                  <a:noFill/>
                  <a:ln w="292100" cap="flat" cmpd="sng" algn="ctr">
                    <a:solidFill>
                      <a:srgbClr val="FFFF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5" name="AutoShape 110"/>
                  <p:cNvSpPr>
                    <a:spLocks noChangeArrowheads="1"/>
                  </p:cNvSpPr>
                  <p:nvPr/>
                </p:nvSpPr>
                <p:spPr bwMode="auto">
                  <a:xfrm rot="11244008">
                    <a:off x="1581538" y="4168387"/>
                    <a:ext cx="267811" cy="254939"/>
                  </a:xfrm>
                  <a:prstGeom prst="rightArrow">
                    <a:avLst>
                      <a:gd name="adj1" fmla="val 55843"/>
                      <a:gd name="adj2" fmla="val 34934"/>
                    </a:avLst>
                  </a:prstGeom>
                  <a:gradFill flip="none" rotWithShape="1">
                    <a:gsLst>
                      <a:gs pos="0">
                        <a:srgbClr val="FFFFFF">
                          <a:alpha val="0"/>
                        </a:srgbClr>
                      </a:gs>
                      <a:gs pos="100000">
                        <a:srgbClr val="A5A5A5"/>
                      </a:gs>
                    </a:gsLst>
                    <a:lin ang="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</p:grpSp>
          <p:pic>
            <p:nvPicPr>
              <p:cNvPr id="4" name="Graphic 3" descr="Checklist">
                <a:extLst>
                  <a:ext uri="{FF2B5EF4-FFF2-40B4-BE49-F238E27FC236}">
                    <a16:creationId xmlns:a16="http://schemas.microsoft.com/office/drawing/2014/main" id="{2B038F1C-1995-4DFA-9A69-AB8DFD9C2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67860" y="2442892"/>
                <a:ext cx="524677" cy="524677"/>
              </a:xfrm>
              <a:prstGeom prst="rect">
                <a:avLst/>
              </a:prstGeom>
            </p:spPr>
          </p:pic>
          <p:pic>
            <p:nvPicPr>
              <p:cNvPr id="6" name="Graphic 5" descr="North America">
                <a:extLst>
                  <a:ext uri="{FF2B5EF4-FFF2-40B4-BE49-F238E27FC236}">
                    <a16:creationId xmlns:a16="http://schemas.microsoft.com/office/drawing/2014/main" id="{5B7CC240-A82B-4E5F-A9CD-9992A8628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94527" y="3205422"/>
                <a:ext cx="1001184" cy="902697"/>
              </a:xfrm>
              <a:prstGeom prst="rect">
                <a:avLst/>
              </a:prstGeom>
            </p:spPr>
          </p:pic>
          <p:pic>
            <p:nvPicPr>
              <p:cNvPr id="10" name="Graphic 9" descr="City">
                <a:extLst>
                  <a:ext uri="{FF2B5EF4-FFF2-40B4-BE49-F238E27FC236}">
                    <a16:creationId xmlns:a16="http://schemas.microsoft.com/office/drawing/2014/main" id="{BC9C7B2D-1A72-492A-8ECA-EE857F05F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319148" y="2010271"/>
                <a:ext cx="865122" cy="875834"/>
              </a:xfrm>
              <a:prstGeom prst="rect">
                <a:avLst/>
              </a:prstGeom>
            </p:spPr>
          </p:pic>
          <p:pic>
            <p:nvPicPr>
              <p:cNvPr id="12" name="Graphic 11" descr="Target Audience">
                <a:extLst>
                  <a:ext uri="{FF2B5EF4-FFF2-40B4-BE49-F238E27FC236}">
                    <a16:creationId xmlns:a16="http://schemas.microsoft.com/office/drawing/2014/main" id="{E2B04C32-C7BB-4805-AC5E-7D840D8DE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800225" y="3139138"/>
                <a:ext cx="929797" cy="929797"/>
              </a:xfrm>
              <a:prstGeom prst="rect">
                <a:avLst/>
              </a:prstGeom>
            </p:spPr>
          </p:pic>
          <p:pic>
            <p:nvPicPr>
              <p:cNvPr id="14" name="Graphic 13" descr="Hierarchy">
                <a:extLst>
                  <a:ext uri="{FF2B5EF4-FFF2-40B4-BE49-F238E27FC236}">
                    <a16:creationId xmlns:a16="http://schemas.microsoft.com/office/drawing/2014/main" id="{E19C6664-FA06-465D-97E9-6D36D57E6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876079" y="4584416"/>
                <a:ext cx="792118" cy="792118"/>
              </a:xfrm>
              <a:prstGeom prst="rect">
                <a:avLst/>
              </a:prstGeom>
            </p:spPr>
          </p:pic>
          <p:pic>
            <p:nvPicPr>
              <p:cNvPr id="16" name="Graphic 15" descr="Wheelbarrow">
                <a:extLst>
                  <a:ext uri="{FF2B5EF4-FFF2-40B4-BE49-F238E27FC236}">
                    <a16:creationId xmlns:a16="http://schemas.microsoft.com/office/drawing/2014/main" id="{6B0B00E7-2C69-4AA1-B179-45B1F46AF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69212" y="3224173"/>
                <a:ext cx="1111651" cy="1111651"/>
              </a:xfrm>
              <a:prstGeom prst="rect">
                <a:avLst/>
              </a:prstGeom>
            </p:spPr>
          </p:pic>
          <p:pic>
            <p:nvPicPr>
              <p:cNvPr id="18" name="Graphic 17" descr="Pie chart">
                <a:extLst>
                  <a:ext uri="{FF2B5EF4-FFF2-40B4-BE49-F238E27FC236}">
                    <a16:creationId xmlns:a16="http://schemas.microsoft.com/office/drawing/2014/main" id="{853C1621-D397-4171-9D31-505A2B734F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814285" y="1951527"/>
                <a:ext cx="1068951" cy="1068951"/>
              </a:xfrm>
              <a:prstGeom prst="rect">
                <a:avLst/>
              </a:prstGeom>
            </p:spPr>
          </p:pic>
          <p:pic>
            <p:nvPicPr>
              <p:cNvPr id="20" name="Graphic 19" descr="Dollar">
                <a:extLst>
                  <a:ext uri="{FF2B5EF4-FFF2-40B4-BE49-F238E27FC236}">
                    <a16:creationId xmlns:a16="http://schemas.microsoft.com/office/drawing/2014/main" id="{C66DC55B-F2E5-4FEF-95EA-D394AAEF7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lum bright="70000" contrast="-70000"/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851448" y="3839711"/>
                <a:ext cx="1154252" cy="1154252"/>
              </a:xfrm>
              <a:prstGeom prst="rect">
                <a:avLst/>
              </a:prstGeom>
            </p:spPr>
          </p:pic>
        </p:grp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8ACC348-8BFA-4050-8340-08AD4CC860D8}"/>
              </a:ext>
            </a:extLst>
          </p:cNvPr>
          <p:cNvSpPr/>
          <p:nvPr/>
        </p:nvSpPr>
        <p:spPr>
          <a:xfrm>
            <a:off x="88392" y="191129"/>
            <a:ext cx="66298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5400" b="1" dirty="0">
                <a:ln/>
                <a:solidFill>
                  <a:schemeClr val="tx2"/>
                </a:solidFill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12874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90B173-0143-44DE-A223-AEAFBA6C0D4B}"/>
              </a:ext>
            </a:extLst>
          </p:cNvPr>
          <p:cNvSpPr/>
          <p:nvPr/>
        </p:nvSpPr>
        <p:spPr>
          <a:xfrm>
            <a:off x="0" y="0"/>
            <a:ext cx="12188825" cy="1600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800" b="1" dirty="0">
                <a:ln/>
                <a:solidFill>
                  <a:schemeClr val="bg1"/>
                </a:solidFill>
              </a:rPr>
              <a:t>INSIGHTS &amp;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9E953-D68C-48B2-A28E-99130B43141E}"/>
              </a:ext>
            </a:extLst>
          </p:cNvPr>
          <p:cNvSpPr txBox="1"/>
          <p:nvPr/>
        </p:nvSpPr>
        <p:spPr>
          <a:xfrm>
            <a:off x="75406" y="2209800"/>
            <a:ext cx="120380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 retain these, any amount of offers could be given, some of which include: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Lowering of MSRP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Offering Big Deals 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Expediting shipments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952393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890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b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7A1EC8-F3F3-4A70-B877-C0A364C28803}"/>
              </a:ext>
            </a:extLst>
          </p:cNvPr>
          <p:cNvSpPr/>
          <p:nvPr/>
        </p:nvSpPr>
        <p:spPr>
          <a:xfrm>
            <a:off x="5713412" y="5181600"/>
            <a:ext cx="56681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tx2">
                    <a:lumMod val="75000"/>
                  </a:schemeClr>
                </a:solidFill>
                <a:effectLst/>
              </a:rPr>
              <a:t>LOYAL CUSTOMERS</a:t>
            </a:r>
          </a:p>
        </p:txBody>
      </p:sp>
    </p:spTree>
    <p:extLst>
      <p:ext uri="{BB962C8B-B14F-4D97-AF65-F5344CB8AC3E}">
        <p14:creationId xmlns:p14="http://schemas.microsoft.com/office/powerpoint/2010/main" val="2808093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A0548D-DE90-4A92-860A-A062880133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2"/>
          <a:stretch/>
        </p:blipFill>
        <p:spPr>
          <a:xfrm>
            <a:off x="-1" y="893"/>
            <a:ext cx="12188825" cy="6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71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90B173-0143-44DE-A223-AEAFBA6C0D4B}"/>
              </a:ext>
            </a:extLst>
          </p:cNvPr>
          <p:cNvSpPr/>
          <p:nvPr/>
        </p:nvSpPr>
        <p:spPr>
          <a:xfrm>
            <a:off x="0" y="0"/>
            <a:ext cx="12188825" cy="1600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800" b="1" dirty="0">
                <a:ln/>
                <a:solidFill>
                  <a:schemeClr val="bg1"/>
                </a:solidFill>
              </a:rPr>
              <a:t>INSIGHTS &amp;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9E953-D68C-48B2-A28E-99130B43141E}"/>
              </a:ext>
            </a:extLst>
          </p:cNvPr>
          <p:cNvSpPr txBox="1"/>
          <p:nvPr/>
        </p:nvSpPr>
        <p:spPr>
          <a:xfrm>
            <a:off x="75406" y="2209800"/>
            <a:ext cx="120380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Though these customers have a high frequency, their monetary contributions need to improve.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This could be achieved by :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Offering better deals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Upselling product lines with higher MSRP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Offering package deals to encourage buying more quantity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Care should be taken to improve the recency of purchase for those customers, whose recency is 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952393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45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7A1EC8-F3F3-4A70-B877-C0A364C28803}"/>
              </a:ext>
            </a:extLst>
          </p:cNvPr>
          <p:cNvSpPr/>
          <p:nvPr/>
        </p:nvSpPr>
        <p:spPr>
          <a:xfrm>
            <a:off x="2513012" y="5486400"/>
            <a:ext cx="92086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tx2">
                    <a:lumMod val="75000"/>
                  </a:schemeClr>
                </a:solidFill>
                <a:effectLst/>
              </a:rPr>
              <a:t>CUSTOMERS ABOUT TO CHURN</a:t>
            </a:r>
          </a:p>
        </p:txBody>
      </p:sp>
    </p:spTree>
    <p:extLst>
      <p:ext uri="{BB962C8B-B14F-4D97-AF65-F5344CB8AC3E}">
        <p14:creationId xmlns:p14="http://schemas.microsoft.com/office/powerpoint/2010/main" val="3483573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A91FDE-FE19-4E76-9E74-8A6D03450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1"/>
          <a:stretch/>
        </p:blipFill>
        <p:spPr>
          <a:xfrm>
            <a:off x="-1" y="893"/>
            <a:ext cx="12188825" cy="6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18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90B173-0143-44DE-A223-AEAFBA6C0D4B}"/>
              </a:ext>
            </a:extLst>
          </p:cNvPr>
          <p:cNvSpPr/>
          <p:nvPr/>
        </p:nvSpPr>
        <p:spPr>
          <a:xfrm>
            <a:off x="0" y="0"/>
            <a:ext cx="12188825" cy="1600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800" b="1" dirty="0">
                <a:ln/>
                <a:solidFill>
                  <a:schemeClr val="bg1"/>
                </a:solidFill>
              </a:rPr>
              <a:t>INSIGHTS &amp; RECOMMENDATIONS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9372B-0655-4FA3-93E0-0E42ADEAB4E5}"/>
              </a:ext>
            </a:extLst>
          </p:cNvPr>
          <p:cNvSpPr txBox="1"/>
          <p:nvPr/>
        </p:nvSpPr>
        <p:spPr>
          <a:xfrm>
            <a:off x="75406" y="2209800"/>
            <a:ext cx="120380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reasons for the increase in the gap of purchase of these customers need to be investigated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If no action is taken, these customers could churn, leading to a loss of about $35k per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Particular care should be taken in the case of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Saveley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Henriot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&amp; Co, which also falls under the loyal customer category, and also have a good Monetary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Efforts to be taken to contact the customer and determine the reason for gap in purchases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If it is something at the company’s end, it has to be immediately addressed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952393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89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7A1EC8-F3F3-4A70-B877-C0A364C28803}"/>
              </a:ext>
            </a:extLst>
          </p:cNvPr>
          <p:cNvSpPr/>
          <p:nvPr/>
        </p:nvSpPr>
        <p:spPr>
          <a:xfrm>
            <a:off x="379412" y="4876800"/>
            <a:ext cx="53402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tx2">
                    <a:lumMod val="75000"/>
                  </a:schemeClr>
                </a:solidFill>
                <a:effectLst/>
              </a:rPr>
              <a:t>LOST CUSTOMERS</a:t>
            </a:r>
          </a:p>
        </p:txBody>
      </p:sp>
    </p:spTree>
    <p:extLst>
      <p:ext uri="{BB962C8B-B14F-4D97-AF65-F5344CB8AC3E}">
        <p14:creationId xmlns:p14="http://schemas.microsoft.com/office/powerpoint/2010/main" val="1576995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682CC4-A7B2-4F91-B02F-66908F006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1"/>
          <a:stretch/>
        </p:blipFill>
        <p:spPr>
          <a:xfrm>
            <a:off x="-1" y="893"/>
            <a:ext cx="12188825" cy="6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65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90B173-0143-44DE-A223-AEAFBA6C0D4B}"/>
              </a:ext>
            </a:extLst>
          </p:cNvPr>
          <p:cNvSpPr/>
          <p:nvPr/>
        </p:nvSpPr>
        <p:spPr>
          <a:xfrm>
            <a:off x="0" y="0"/>
            <a:ext cx="12188825" cy="1600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800" b="1" dirty="0">
                <a:ln/>
                <a:solidFill>
                  <a:schemeClr val="bg1"/>
                </a:solidFill>
              </a:rPr>
              <a:t>INSIGHTS &amp;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9E953-D68C-48B2-A28E-99130B43141E}"/>
              </a:ext>
            </a:extLst>
          </p:cNvPr>
          <p:cNvSpPr txBox="1"/>
          <p:nvPr/>
        </p:nvSpPr>
        <p:spPr>
          <a:xfrm>
            <a:off x="75406" y="2209800"/>
            <a:ext cx="120380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Lost customers might prove hard to earn 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practical actionable deed could be to investigate the cause of the loss and improve the bottlenecks so that no more customers face the need to leave the company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952393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079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FEBFC1-0E3E-4207-B8CA-EAB0702B8661}"/>
              </a:ext>
            </a:extLst>
          </p:cNvPr>
          <p:cNvSpPr/>
          <p:nvPr/>
        </p:nvSpPr>
        <p:spPr>
          <a:xfrm>
            <a:off x="4418012" y="2362200"/>
            <a:ext cx="5715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tx2">
                    <a:lumMod val="75000"/>
                  </a:schemeClr>
                </a:solidFill>
                <a:effectLst/>
              </a:rPr>
              <a:t>UNIVARIATE ANALYSIS</a:t>
            </a:r>
          </a:p>
        </p:txBody>
      </p:sp>
    </p:spTree>
    <p:extLst>
      <p:ext uri="{BB962C8B-B14F-4D97-AF65-F5344CB8AC3E}">
        <p14:creationId xmlns:p14="http://schemas.microsoft.com/office/powerpoint/2010/main" val="257891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9DD66E-C8F6-48EF-9010-337E2F9777B9}"/>
              </a:ext>
            </a:extLst>
          </p:cNvPr>
          <p:cNvSpPr/>
          <p:nvPr/>
        </p:nvSpPr>
        <p:spPr>
          <a:xfrm>
            <a:off x="4635875" y="3048000"/>
            <a:ext cx="36307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tx2">
                    <a:lumMod val="20000"/>
                    <a:lumOff val="80000"/>
                  </a:schemeClr>
                </a:solidFill>
                <a:effectLst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3173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94687-7129-4FD5-B9BB-64C20FD48A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1"/>
          <a:stretch/>
        </p:blipFill>
        <p:spPr>
          <a:xfrm>
            <a:off x="0" y="0"/>
            <a:ext cx="1218882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E81EC-0713-47E4-AF62-3DD267EBD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1"/>
          <a:stretch/>
        </p:blipFill>
        <p:spPr>
          <a:xfrm>
            <a:off x="-1" y="893"/>
            <a:ext cx="12188825" cy="6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0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FEBFC1-0E3E-4207-B8CA-EAB0702B8661}"/>
              </a:ext>
            </a:extLst>
          </p:cNvPr>
          <p:cNvSpPr/>
          <p:nvPr/>
        </p:nvSpPr>
        <p:spPr>
          <a:xfrm>
            <a:off x="4418012" y="2362200"/>
            <a:ext cx="5715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tx2">
                    <a:lumMod val="75000"/>
                  </a:schemeClr>
                </a:solidFill>
                <a:effectLst/>
              </a:rPr>
              <a:t>BIVARIATE ANALYSIS</a:t>
            </a:r>
          </a:p>
        </p:txBody>
      </p:sp>
    </p:spTree>
    <p:extLst>
      <p:ext uri="{BB962C8B-B14F-4D97-AF65-F5344CB8AC3E}">
        <p14:creationId xmlns:p14="http://schemas.microsoft.com/office/powerpoint/2010/main" val="363932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C5836-64F6-401C-9ED0-D8B5DD337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2"/>
          <a:stretch/>
        </p:blipFill>
        <p:spPr>
          <a:xfrm>
            <a:off x="-1" y="893"/>
            <a:ext cx="12188825" cy="6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82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1696A3-15B0-403B-9F0C-2E3E04DC5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2"/>
          <a:stretch/>
        </p:blipFill>
        <p:spPr>
          <a:xfrm>
            <a:off x="-1" y="893"/>
            <a:ext cx="12188825" cy="6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92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F2210"/>
      </a:accent1>
      <a:accent2>
        <a:srgbClr val="245227"/>
      </a:accent2>
      <a:accent3>
        <a:srgbClr val="488862"/>
      </a:accent3>
      <a:accent4>
        <a:srgbClr val="59AA7A"/>
      </a:accent4>
      <a:accent5>
        <a:srgbClr val="9ED2AE"/>
      </a:accent5>
      <a:accent6>
        <a:srgbClr val="C2ECC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76_Statistics Infographics Sampler_RVA_v3.potx" id="{8CA60735-D353-4C1C-9464-903FD6574FC5}" vid="{1BFEBDC8-D6C6-456A-AA74-BCD6FC21DE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430EB58-BCE7-41D9-A117-44B48F13F8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200ABC-C80D-422B-8848-EDEE60F84E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C1CB0A-BB6E-4E95-95A3-95BDF5FBAB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Statistics Infographics Sampler</Template>
  <TotalTime>0</TotalTime>
  <Words>953</Words>
  <Application>Microsoft Office PowerPoint</Application>
  <PresentationFormat>Custom</PresentationFormat>
  <Paragraphs>123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Arial Black</vt:lpstr>
      <vt:lpstr>Arial Narrow</vt:lpstr>
      <vt:lpstr>Calibri</vt:lpstr>
      <vt:lpstr>Office Theme</vt:lpstr>
      <vt:lpstr>PowerPoint Presentation</vt:lpstr>
      <vt:lpstr>Sample 1</vt:lpstr>
      <vt:lpstr>Sample 2</vt:lpstr>
      <vt:lpstr>PowerPoint Presentation</vt:lpstr>
      <vt:lpstr>Sample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 OBSERVATIONS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2024-01-12T05:34:04Z</dcterms:created>
  <dcterms:modified xsi:type="dcterms:W3CDTF">2024-01-14T07:40:05Z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